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70" r:id="rId2"/>
    <p:sldId id="292" r:id="rId3"/>
    <p:sldId id="287" r:id="rId4"/>
    <p:sldId id="288" r:id="rId5"/>
    <p:sldId id="289" r:id="rId6"/>
    <p:sldId id="290" r:id="rId7"/>
    <p:sldId id="291" r:id="rId8"/>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71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1B511590-626A-4A38-A18D-F122D4ADDD10}" type="datetimeFigureOut">
              <a:rPr lang="es-ES"/>
              <a:pPr>
                <a:defRPr/>
              </a:pPr>
              <a:t>03/09/2016</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ES" noProof="0" smtClean="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E1582EEC-7E7B-4E76-B2E7-D08487EB7AFB}" type="slidenum">
              <a:rPr lang="es-ES"/>
              <a:pPr/>
              <a:t>‹Nº›</a:t>
            </a:fld>
            <a:endParaRPr lang="es-ES"/>
          </a:p>
        </p:txBody>
      </p:sp>
    </p:spTree>
    <p:extLst>
      <p:ext uri="{BB962C8B-B14F-4D97-AF65-F5344CB8AC3E}">
        <p14:creationId xmlns:p14="http://schemas.microsoft.com/office/powerpoint/2010/main" val="239603308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1582EEC-7E7B-4E76-B2E7-D08487EB7AFB}" type="slidenum">
              <a:rPr lang="es-ES" smtClean="0"/>
              <a:pPr/>
              <a:t>1</a:t>
            </a:fld>
            <a:endParaRPr lang="es-ES"/>
          </a:p>
        </p:txBody>
      </p:sp>
    </p:spTree>
    <p:extLst>
      <p:ext uri="{BB962C8B-B14F-4D97-AF65-F5344CB8AC3E}">
        <p14:creationId xmlns:p14="http://schemas.microsoft.com/office/powerpoint/2010/main" val="36958225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E1582EEC-7E7B-4E76-B2E7-D08487EB7AFB}" type="slidenum">
              <a:rPr lang="es-ES" smtClean="0"/>
              <a:pPr/>
              <a:t>2</a:t>
            </a:fld>
            <a:endParaRPr lang="es-ES"/>
          </a:p>
        </p:txBody>
      </p:sp>
    </p:spTree>
    <p:extLst>
      <p:ext uri="{BB962C8B-B14F-4D97-AF65-F5344CB8AC3E}">
        <p14:creationId xmlns:p14="http://schemas.microsoft.com/office/powerpoint/2010/main" val="570478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lvl1pPr>
              <a:defRPr/>
            </a:lvl1pPr>
          </a:lstStyle>
          <a:p>
            <a:pPr>
              <a:defRPr/>
            </a:pPr>
            <a:fld id="{8A59CAC8-9567-43DB-8FD4-E0A8BE7DABC9}" type="datetimeFigureOut">
              <a:rPr lang="es-ES">
                <a:solidFill>
                  <a:prstClr val="black">
                    <a:tint val="75000"/>
                  </a:prstClr>
                </a:solidFill>
              </a:rPr>
              <a:pPr>
                <a:defRPr/>
              </a:pPr>
              <a:t>03/09/2016</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9D313A98-D3AF-48F3-9DB0-0F668299FA42}" type="slidenum">
              <a:rPr lang="es-ES"/>
              <a:pPr>
                <a:defRPr/>
              </a:pPr>
              <a:t>‹Nº›</a:t>
            </a:fld>
            <a:endParaRPr lang="es-ES"/>
          </a:p>
        </p:txBody>
      </p:sp>
    </p:spTree>
    <p:extLst>
      <p:ext uri="{BB962C8B-B14F-4D97-AF65-F5344CB8AC3E}">
        <p14:creationId xmlns:p14="http://schemas.microsoft.com/office/powerpoint/2010/main" val="33681857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D5F26F1B-B45D-42D8-8D9C-F4BB7E1DD3F1}" type="datetimeFigureOut">
              <a:rPr lang="es-ES">
                <a:solidFill>
                  <a:prstClr val="black">
                    <a:tint val="75000"/>
                  </a:prstClr>
                </a:solidFill>
              </a:rPr>
              <a:pPr>
                <a:defRPr/>
              </a:pPr>
              <a:t>03/09/2016</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AFCF87A4-98EA-4D4E-AB27-9FEAC776F6BB}" type="slidenum">
              <a:rPr lang="es-ES"/>
              <a:pPr>
                <a:defRPr/>
              </a:pPr>
              <a:t>‹Nº›</a:t>
            </a:fld>
            <a:endParaRPr lang="es-ES"/>
          </a:p>
        </p:txBody>
      </p:sp>
    </p:spTree>
    <p:extLst>
      <p:ext uri="{BB962C8B-B14F-4D97-AF65-F5344CB8AC3E}">
        <p14:creationId xmlns:p14="http://schemas.microsoft.com/office/powerpoint/2010/main" val="24988995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663DBCDD-C3ED-4D63-82B3-2A637F3EB904}" type="datetimeFigureOut">
              <a:rPr lang="es-ES">
                <a:solidFill>
                  <a:prstClr val="black">
                    <a:tint val="75000"/>
                  </a:prstClr>
                </a:solidFill>
              </a:rPr>
              <a:pPr>
                <a:defRPr/>
              </a:pPr>
              <a:t>03/09/2016</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77A66E62-A226-4BFD-9D26-164B6D2BDF9F}" type="slidenum">
              <a:rPr lang="es-ES"/>
              <a:pPr>
                <a:defRPr/>
              </a:pPr>
              <a:t>‹Nº›</a:t>
            </a:fld>
            <a:endParaRPr lang="es-ES"/>
          </a:p>
        </p:txBody>
      </p:sp>
    </p:spTree>
    <p:extLst>
      <p:ext uri="{BB962C8B-B14F-4D97-AF65-F5344CB8AC3E}">
        <p14:creationId xmlns:p14="http://schemas.microsoft.com/office/powerpoint/2010/main" val="413394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pPr>
              <a:defRPr/>
            </a:pPr>
            <a:fld id="{31CEEE91-F646-4AF1-AABA-4EC8D896A007}" type="datetimeFigureOut">
              <a:rPr lang="es-ES">
                <a:solidFill>
                  <a:prstClr val="black">
                    <a:tint val="75000"/>
                  </a:prstClr>
                </a:solidFill>
              </a:rPr>
              <a:pPr>
                <a:defRPr/>
              </a:pPr>
              <a:t>03/09/2016</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7F080616-4A5C-46C0-A707-5EA531BDF6CF}" type="slidenum">
              <a:rPr lang="es-ES"/>
              <a:pPr>
                <a:defRPr/>
              </a:pPr>
              <a:t>‹Nº›</a:t>
            </a:fld>
            <a:endParaRPr lang="es-ES"/>
          </a:p>
        </p:txBody>
      </p:sp>
    </p:spTree>
    <p:extLst>
      <p:ext uri="{BB962C8B-B14F-4D97-AF65-F5344CB8AC3E}">
        <p14:creationId xmlns:p14="http://schemas.microsoft.com/office/powerpoint/2010/main" val="1236129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fld id="{D2C47435-82EB-472E-83E0-53413AF2D6AB}" type="datetimeFigureOut">
              <a:rPr lang="es-ES">
                <a:solidFill>
                  <a:prstClr val="black">
                    <a:tint val="75000"/>
                  </a:prstClr>
                </a:solidFill>
              </a:rPr>
              <a:pPr>
                <a:defRPr/>
              </a:pPr>
              <a:t>03/09/2016</a:t>
            </a:fld>
            <a:endParaRPr lang="es-ES">
              <a:solidFill>
                <a:prstClr val="black">
                  <a:tint val="75000"/>
                </a:prstClr>
              </a:solidFill>
            </a:endParaRPr>
          </a:p>
        </p:txBody>
      </p:sp>
      <p:sp>
        <p:nvSpPr>
          <p:cNvPr id="5"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pPr>
              <a:defRPr/>
            </a:pPr>
            <a:fld id="{9E0C8869-DA8F-4EF3-83C5-99D93927849E}" type="slidenum">
              <a:rPr lang="es-ES"/>
              <a:pPr>
                <a:defRPr/>
              </a:pPr>
              <a:t>‹Nº›</a:t>
            </a:fld>
            <a:endParaRPr lang="es-ES"/>
          </a:p>
        </p:txBody>
      </p:sp>
    </p:spTree>
    <p:extLst>
      <p:ext uri="{BB962C8B-B14F-4D97-AF65-F5344CB8AC3E}">
        <p14:creationId xmlns:p14="http://schemas.microsoft.com/office/powerpoint/2010/main" val="2984863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3 Marcador de fecha"/>
          <p:cNvSpPr>
            <a:spLocks noGrp="1"/>
          </p:cNvSpPr>
          <p:nvPr>
            <p:ph type="dt" sz="half" idx="10"/>
          </p:nvPr>
        </p:nvSpPr>
        <p:spPr/>
        <p:txBody>
          <a:bodyPr/>
          <a:lstStyle>
            <a:lvl1pPr>
              <a:defRPr/>
            </a:lvl1pPr>
          </a:lstStyle>
          <a:p>
            <a:pPr>
              <a:defRPr/>
            </a:pPr>
            <a:fld id="{4011CF80-AA08-4DC1-8C6F-383DE5C578FA}" type="datetimeFigureOut">
              <a:rPr lang="es-ES">
                <a:solidFill>
                  <a:prstClr val="black">
                    <a:tint val="75000"/>
                  </a:prstClr>
                </a:solidFill>
              </a:rPr>
              <a:pPr>
                <a:defRPr/>
              </a:pPr>
              <a:t>03/09/2016</a:t>
            </a:fld>
            <a:endParaRPr lang="es-ES">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27CE9D2F-892B-47D3-980D-42CA79BD2F30}" type="slidenum">
              <a:rPr lang="es-ES"/>
              <a:pPr>
                <a:defRPr/>
              </a:pPr>
              <a:t>‹Nº›</a:t>
            </a:fld>
            <a:endParaRPr lang="es-ES"/>
          </a:p>
        </p:txBody>
      </p:sp>
    </p:spTree>
    <p:extLst>
      <p:ext uri="{BB962C8B-B14F-4D97-AF65-F5344CB8AC3E}">
        <p14:creationId xmlns:p14="http://schemas.microsoft.com/office/powerpoint/2010/main" val="1582890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3 Marcador de fecha"/>
          <p:cNvSpPr>
            <a:spLocks noGrp="1"/>
          </p:cNvSpPr>
          <p:nvPr>
            <p:ph type="dt" sz="half" idx="10"/>
          </p:nvPr>
        </p:nvSpPr>
        <p:spPr/>
        <p:txBody>
          <a:bodyPr/>
          <a:lstStyle>
            <a:lvl1pPr>
              <a:defRPr/>
            </a:lvl1pPr>
          </a:lstStyle>
          <a:p>
            <a:pPr>
              <a:defRPr/>
            </a:pPr>
            <a:fld id="{C29F6FC8-DA46-478A-92AB-44AB15DA8682}" type="datetimeFigureOut">
              <a:rPr lang="es-ES">
                <a:solidFill>
                  <a:prstClr val="black">
                    <a:tint val="75000"/>
                  </a:prstClr>
                </a:solidFill>
              </a:rPr>
              <a:pPr>
                <a:defRPr/>
              </a:pPr>
              <a:t>03/09/2016</a:t>
            </a:fld>
            <a:endParaRPr lang="es-ES">
              <a:solidFill>
                <a:prstClr val="black">
                  <a:tint val="75000"/>
                </a:prstClr>
              </a:solidFill>
            </a:endParaRPr>
          </a:p>
        </p:txBody>
      </p:sp>
      <p:sp>
        <p:nvSpPr>
          <p:cNvPr id="8"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9" name="5 Marcador de número de diapositiva"/>
          <p:cNvSpPr>
            <a:spLocks noGrp="1"/>
          </p:cNvSpPr>
          <p:nvPr>
            <p:ph type="sldNum" sz="quarter" idx="12"/>
          </p:nvPr>
        </p:nvSpPr>
        <p:spPr/>
        <p:txBody>
          <a:bodyPr/>
          <a:lstStyle>
            <a:lvl1pPr>
              <a:defRPr/>
            </a:lvl1pPr>
          </a:lstStyle>
          <a:p>
            <a:pPr>
              <a:defRPr/>
            </a:pPr>
            <a:fld id="{D4DD7D13-77EF-4281-A77B-71E14F6B9813}" type="slidenum">
              <a:rPr lang="es-ES"/>
              <a:pPr>
                <a:defRPr/>
              </a:pPr>
              <a:t>‹Nº›</a:t>
            </a:fld>
            <a:endParaRPr lang="es-ES"/>
          </a:p>
        </p:txBody>
      </p:sp>
    </p:spTree>
    <p:extLst>
      <p:ext uri="{BB962C8B-B14F-4D97-AF65-F5344CB8AC3E}">
        <p14:creationId xmlns:p14="http://schemas.microsoft.com/office/powerpoint/2010/main" val="2691032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3 Marcador de fecha"/>
          <p:cNvSpPr>
            <a:spLocks noGrp="1"/>
          </p:cNvSpPr>
          <p:nvPr>
            <p:ph type="dt" sz="half" idx="10"/>
          </p:nvPr>
        </p:nvSpPr>
        <p:spPr/>
        <p:txBody>
          <a:bodyPr/>
          <a:lstStyle>
            <a:lvl1pPr>
              <a:defRPr/>
            </a:lvl1pPr>
          </a:lstStyle>
          <a:p>
            <a:pPr>
              <a:defRPr/>
            </a:pPr>
            <a:fld id="{D9E9F039-4CB2-4E24-A95A-0607AA82E7D8}" type="datetimeFigureOut">
              <a:rPr lang="es-ES">
                <a:solidFill>
                  <a:prstClr val="black">
                    <a:tint val="75000"/>
                  </a:prstClr>
                </a:solidFill>
              </a:rPr>
              <a:pPr>
                <a:defRPr/>
              </a:pPr>
              <a:t>03/09/2016</a:t>
            </a:fld>
            <a:endParaRPr lang="es-ES">
              <a:solidFill>
                <a:prstClr val="black">
                  <a:tint val="75000"/>
                </a:prstClr>
              </a:solidFill>
            </a:endParaRPr>
          </a:p>
        </p:txBody>
      </p:sp>
      <p:sp>
        <p:nvSpPr>
          <p:cNvPr id="4"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5" name="5 Marcador de número de diapositiva"/>
          <p:cNvSpPr>
            <a:spLocks noGrp="1"/>
          </p:cNvSpPr>
          <p:nvPr>
            <p:ph type="sldNum" sz="quarter" idx="12"/>
          </p:nvPr>
        </p:nvSpPr>
        <p:spPr/>
        <p:txBody>
          <a:bodyPr/>
          <a:lstStyle>
            <a:lvl1pPr>
              <a:defRPr/>
            </a:lvl1pPr>
          </a:lstStyle>
          <a:p>
            <a:pPr>
              <a:defRPr/>
            </a:pPr>
            <a:fld id="{7A06D20E-6A5D-4CEC-8947-2D6D99390D6D}" type="slidenum">
              <a:rPr lang="es-ES"/>
              <a:pPr>
                <a:defRPr/>
              </a:pPr>
              <a:t>‹Nº›</a:t>
            </a:fld>
            <a:endParaRPr lang="es-ES"/>
          </a:p>
        </p:txBody>
      </p:sp>
    </p:spTree>
    <p:extLst>
      <p:ext uri="{BB962C8B-B14F-4D97-AF65-F5344CB8AC3E}">
        <p14:creationId xmlns:p14="http://schemas.microsoft.com/office/powerpoint/2010/main" val="3961456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12069DE-C093-4036-8FA4-10F5625BE106}" type="datetimeFigureOut">
              <a:rPr lang="es-ES">
                <a:solidFill>
                  <a:prstClr val="black">
                    <a:tint val="75000"/>
                  </a:prstClr>
                </a:solidFill>
              </a:rPr>
              <a:pPr>
                <a:defRPr/>
              </a:pPr>
              <a:t>03/09/2016</a:t>
            </a:fld>
            <a:endParaRPr lang="es-ES">
              <a:solidFill>
                <a:prstClr val="black">
                  <a:tint val="75000"/>
                </a:prstClr>
              </a:solidFill>
            </a:endParaRPr>
          </a:p>
        </p:txBody>
      </p:sp>
      <p:sp>
        <p:nvSpPr>
          <p:cNvPr id="3"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4" name="5 Marcador de número de diapositiva"/>
          <p:cNvSpPr>
            <a:spLocks noGrp="1"/>
          </p:cNvSpPr>
          <p:nvPr>
            <p:ph type="sldNum" sz="quarter" idx="12"/>
          </p:nvPr>
        </p:nvSpPr>
        <p:spPr/>
        <p:txBody>
          <a:bodyPr/>
          <a:lstStyle>
            <a:lvl1pPr>
              <a:defRPr/>
            </a:lvl1pPr>
          </a:lstStyle>
          <a:p>
            <a:pPr>
              <a:defRPr/>
            </a:pPr>
            <a:fld id="{AEFB4B4D-DDBD-40D7-8363-124AED29FBB2}" type="slidenum">
              <a:rPr lang="es-ES"/>
              <a:pPr>
                <a:defRPr/>
              </a:pPr>
              <a:t>‹Nº›</a:t>
            </a:fld>
            <a:endParaRPr lang="es-ES"/>
          </a:p>
        </p:txBody>
      </p:sp>
    </p:spTree>
    <p:extLst>
      <p:ext uri="{BB962C8B-B14F-4D97-AF65-F5344CB8AC3E}">
        <p14:creationId xmlns:p14="http://schemas.microsoft.com/office/powerpoint/2010/main" val="2278856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7A20D41C-42AE-4416-9919-89E1E0F0169F}" type="datetimeFigureOut">
              <a:rPr lang="es-ES">
                <a:solidFill>
                  <a:prstClr val="black">
                    <a:tint val="75000"/>
                  </a:prstClr>
                </a:solidFill>
              </a:rPr>
              <a:pPr>
                <a:defRPr/>
              </a:pPr>
              <a:t>03/09/2016</a:t>
            </a:fld>
            <a:endParaRPr lang="es-ES">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A4F71BAE-8113-45D3-9F3B-A4A05EFDBC75}" type="slidenum">
              <a:rPr lang="es-ES"/>
              <a:pPr>
                <a:defRPr/>
              </a:pPr>
              <a:t>‹Nº›</a:t>
            </a:fld>
            <a:endParaRPr lang="es-ES"/>
          </a:p>
        </p:txBody>
      </p:sp>
    </p:spTree>
    <p:extLst>
      <p:ext uri="{BB962C8B-B14F-4D97-AF65-F5344CB8AC3E}">
        <p14:creationId xmlns:p14="http://schemas.microsoft.com/office/powerpoint/2010/main" val="2462138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pPr>
              <a:defRPr/>
            </a:pPr>
            <a:fld id="{E9C689FC-1D28-4DB8-895F-81CAC864F51F}" type="datetimeFigureOut">
              <a:rPr lang="es-ES">
                <a:solidFill>
                  <a:prstClr val="black">
                    <a:tint val="75000"/>
                  </a:prstClr>
                </a:solidFill>
              </a:rPr>
              <a:pPr>
                <a:defRPr/>
              </a:pPr>
              <a:t>03/09/2016</a:t>
            </a:fld>
            <a:endParaRPr lang="es-ES">
              <a:solidFill>
                <a:prstClr val="black">
                  <a:tint val="75000"/>
                </a:prstClr>
              </a:solidFill>
            </a:endParaRPr>
          </a:p>
        </p:txBody>
      </p:sp>
      <p:sp>
        <p:nvSpPr>
          <p:cNvPr id="6" name="4 Marcador de pie de página"/>
          <p:cNvSpPr>
            <a:spLocks noGrp="1"/>
          </p:cNvSpPr>
          <p:nvPr>
            <p:ph type="ftr" sz="quarter" idx="11"/>
          </p:nvPr>
        </p:nvSpPr>
        <p:spPr/>
        <p:txBody>
          <a:bodyPr/>
          <a:lstStyle>
            <a:lvl1pPr>
              <a:defRPr/>
            </a:lvl1pPr>
          </a:lstStyle>
          <a:p>
            <a:pPr>
              <a:defRPr/>
            </a:pPr>
            <a:endParaRPr lang="es-ES">
              <a:solidFill>
                <a:prstClr val="black">
                  <a:tint val="75000"/>
                </a:prstClr>
              </a:solidFill>
            </a:endParaRPr>
          </a:p>
        </p:txBody>
      </p:sp>
      <p:sp>
        <p:nvSpPr>
          <p:cNvPr id="7" name="5 Marcador de número de diapositiva"/>
          <p:cNvSpPr>
            <a:spLocks noGrp="1"/>
          </p:cNvSpPr>
          <p:nvPr>
            <p:ph type="sldNum" sz="quarter" idx="12"/>
          </p:nvPr>
        </p:nvSpPr>
        <p:spPr/>
        <p:txBody>
          <a:bodyPr/>
          <a:lstStyle>
            <a:lvl1pPr>
              <a:defRPr/>
            </a:lvl1pPr>
          </a:lstStyle>
          <a:p>
            <a:pPr>
              <a:defRPr/>
            </a:pPr>
            <a:fld id="{83860E63-B347-4B23-AD14-7021C0646FD9}" type="slidenum">
              <a:rPr lang="es-ES"/>
              <a:pPr>
                <a:defRPr/>
              </a:pPr>
              <a:t>‹Nº›</a:t>
            </a:fld>
            <a:endParaRPr lang="es-ES"/>
          </a:p>
        </p:txBody>
      </p:sp>
    </p:spTree>
    <p:extLst>
      <p:ext uri="{BB962C8B-B14F-4D97-AF65-F5344CB8AC3E}">
        <p14:creationId xmlns:p14="http://schemas.microsoft.com/office/powerpoint/2010/main" val="2838106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422BD107-B9B7-4E8E-B457-377C25259699}" type="datetimeFigureOut">
              <a:rPr lang="es-ES">
                <a:solidFill>
                  <a:prstClr val="black">
                    <a:tint val="75000"/>
                  </a:prstClr>
                </a:solidFill>
              </a:rPr>
              <a:pPr>
                <a:defRPr/>
              </a:pPr>
              <a:t>03/09/2016</a:t>
            </a:fld>
            <a:endParaRPr lang="es-ES">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s-ES">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D8FEF890-FADA-4659-92CF-35BA3B9C0763}" type="slidenum">
              <a:rPr lang="es-ES">
                <a:latin typeface="Calibri" panose="020F0502020204030204" pitchFamily="34" charset="0"/>
              </a:rPr>
              <a:pPr>
                <a:defRPr/>
              </a:pPr>
              <a:t>‹Nº›</a:t>
            </a:fld>
            <a:endParaRPr lang="es-ES">
              <a:latin typeface="Calibri" panose="020F0502020204030204" pitchFamily="34" charset="0"/>
            </a:endParaRPr>
          </a:p>
        </p:txBody>
      </p:sp>
    </p:spTree>
    <p:extLst>
      <p:ext uri="{BB962C8B-B14F-4D97-AF65-F5344CB8AC3E}">
        <p14:creationId xmlns:p14="http://schemas.microsoft.com/office/powerpoint/2010/main" val="20946955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www.jggomez.eu/K%20Informatica/3%20Excel/Hcalculo.html#parte4"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trucosycursos.es/los-trabajos-cientificos-en-genetica-contienen-errores-en-excel/"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www.washingtonpost.com/news/wonk/wp/2016/08/26/an-alarming-number-of-scientific-papers-contain-excel-erro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6" name="1 Título"/>
          <p:cNvSpPr>
            <a:spLocks noGrp="1"/>
          </p:cNvSpPr>
          <p:nvPr>
            <p:ph type="ctrTitle"/>
          </p:nvPr>
        </p:nvSpPr>
        <p:spPr>
          <a:xfrm>
            <a:off x="1619672" y="83321"/>
            <a:ext cx="7215187" cy="2193552"/>
          </a:xfrm>
        </p:spPr>
        <p:txBody>
          <a:bodyPr/>
          <a:lstStyle/>
          <a:p>
            <a:r>
              <a:rPr lang="es-ES" sz="3100" b="1" u="sng" dirty="0" smtClean="0"/>
              <a:t>Tema: Generalidades</a:t>
            </a:r>
            <a:br>
              <a:rPr lang="es-ES" sz="3100" b="1" u="sng" dirty="0" smtClean="0"/>
            </a:br>
            <a:r>
              <a:rPr lang="es-ES" sz="2800" i="1" dirty="0" smtClean="0"/>
              <a:t>Consideraciones </a:t>
            </a:r>
            <a:r>
              <a:rPr lang="es-ES" sz="2800" i="1" dirty="0"/>
              <a:t>básicas relacionadas con el uso de las hojas de cálculo</a:t>
            </a:r>
            <a:endParaRPr lang="es-ES" dirty="0" smtClean="0"/>
          </a:p>
        </p:txBody>
      </p:sp>
      <p:sp>
        <p:nvSpPr>
          <p:cNvPr id="9" name="2 Subtítulo"/>
          <p:cNvSpPr>
            <a:spLocks noGrp="1"/>
          </p:cNvSpPr>
          <p:nvPr>
            <p:ph type="subTitle" idx="1"/>
          </p:nvPr>
        </p:nvSpPr>
        <p:spPr>
          <a:xfrm>
            <a:off x="81248" y="2348880"/>
            <a:ext cx="8856984" cy="2565350"/>
          </a:xfrm>
          <a:ln w="12700">
            <a:solidFill>
              <a:schemeClr val="tx2"/>
            </a:solidFill>
          </a:ln>
        </p:spPr>
        <p:txBody>
          <a:bodyPr rtlCol="0">
            <a:noAutofit/>
          </a:bodyPr>
          <a:lstStyle/>
          <a:p>
            <a:pPr algn="l" fontAlgn="auto">
              <a:spcAft>
                <a:spcPts val="0"/>
              </a:spcAft>
              <a:defRPr/>
            </a:pPr>
            <a:r>
              <a:rPr lang="es-ES" sz="2000" b="1" u="sng" dirty="0" smtClean="0"/>
              <a:t>Índice:</a:t>
            </a:r>
          </a:p>
          <a:p>
            <a:pPr lvl="0" algn="l" fontAlgn="auto">
              <a:spcAft>
                <a:spcPts val="0"/>
              </a:spcAft>
              <a:defRPr/>
            </a:pPr>
            <a:r>
              <a:rPr lang="es-ES" sz="1800" b="1" dirty="0"/>
              <a:t>0 Consejos previos para un análisis de datos</a:t>
            </a:r>
          </a:p>
          <a:p>
            <a:pPr lvl="0" algn="l" fontAlgn="auto">
              <a:spcAft>
                <a:spcPts val="0"/>
              </a:spcAft>
              <a:defRPr/>
            </a:pPr>
            <a:r>
              <a:rPr lang="es-ES" sz="1800" b="1" dirty="0" smtClean="0"/>
              <a:t>1 Los </a:t>
            </a:r>
            <a:r>
              <a:rPr lang="es-ES" sz="1800" b="1" dirty="0"/>
              <a:t>costes ocultos en la elaboración manual de informes con las hojas de cálculo</a:t>
            </a:r>
          </a:p>
          <a:p>
            <a:pPr lvl="0" algn="just"/>
            <a:r>
              <a:rPr lang="es-ES" sz="1800" b="1" dirty="0" smtClean="0"/>
              <a:t>2 Cuatro </a:t>
            </a:r>
            <a:r>
              <a:rPr lang="es-ES" sz="1800" b="1" dirty="0"/>
              <a:t>reglas básicas para trabajar con las hojas de cálculo eficientemente</a:t>
            </a:r>
          </a:p>
          <a:p>
            <a:pPr lvl="1" algn="just">
              <a:spcBef>
                <a:spcPts val="0"/>
              </a:spcBef>
            </a:pPr>
            <a:r>
              <a:rPr lang="es-ES" sz="1400" b="1" dirty="0"/>
              <a:t>Regla 1: 80/20</a:t>
            </a:r>
          </a:p>
          <a:p>
            <a:pPr lvl="1" algn="just">
              <a:spcBef>
                <a:spcPts val="0"/>
              </a:spcBef>
            </a:pPr>
            <a:r>
              <a:rPr lang="es-ES" sz="1400" b="1" dirty="0"/>
              <a:t>Regla 2: Fallos comunes en la organización de la información</a:t>
            </a:r>
          </a:p>
          <a:p>
            <a:pPr lvl="1" algn="just">
              <a:spcBef>
                <a:spcPts val="0"/>
              </a:spcBef>
            </a:pPr>
            <a:r>
              <a:rPr lang="es-ES" sz="1400" b="1" dirty="0"/>
              <a:t>Regla 3: Sobre el formato</a:t>
            </a:r>
          </a:p>
          <a:p>
            <a:pPr lvl="1" algn="just">
              <a:spcBef>
                <a:spcPts val="0"/>
              </a:spcBef>
            </a:pPr>
            <a:r>
              <a:rPr lang="es-ES" sz="1400" b="1" dirty="0"/>
              <a:t>Regla 4: Sobre las fórmulas</a:t>
            </a:r>
          </a:p>
          <a:p>
            <a:pPr lvl="0" algn="just"/>
            <a:r>
              <a:rPr lang="es-ES" sz="1800" b="1" dirty="0"/>
              <a:t>3 Lo mas consultado sobre las hojas de cálculo, sobre </a:t>
            </a:r>
            <a:r>
              <a:rPr lang="es-ES" sz="1800" b="1" dirty="0" smtClean="0"/>
              <a:t>Excel</a:t>
            </a:r>
            <a:endParaRPr lang="es-ES" sz="1800" b="1" dirty="0"/>
          </a:p>
        </p:txBody>
      </p:sp>
      <p:pic>
        <p:nvPicPr>
          <p:cNvPr id="8" name="0 Imagen"/>
          <p:cNvPicPr/>
          <p:nvPr/>
        </p:nvPicPr>
        <p:blipFill>
          <a:blip r:embed="rId4">
            <a:extLst>
              <a:ext uri="{28A0092B-C50C-407E-A947-70E740481C1C}">
                <a14:useLocalDpi xmlns:a14="http://schemas.microsoft.com/office/drawing/2010/main" val="0"/>
              </a:ext>
            </a:extLst>
          </a:blip>
          <a:stretch>
            <a:fillRect/>
          </a:stretch>
        </p:blipFill>
        <p:spPr>
          <a:xfrm>
            <a:off x="80072" y="188640"/>
            <a:ext cx="1467592" cy="2088233"/>
          </a:xfrm>
          <a:prstGeom prst="rect">
            <a:avLst/>
          </a:prstGeom>
        </p:spPr>
      </p:pic>
    </p:spTree>
    <p:extLst>
      <p:ext uri="{BB962C8B-B14F-4D97-AF65-F5344CB8AC3E}">
        <p14:creationId xmlns:p14="http://schemas.microsoft.com/office/powerpoint/2010/main" val="2827169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5" name="2 Subtítulo"/>
          <p:cNvSpPr txBox="1">
            <a:spLocks/>
          </p:cNvSpPr>
          <p:nvPr/>
        </p:nvSpPr>
        <p:spPr bwMode="auto">
          <a:xfrm>
            <a:off x="107504" y="70912"/>
            <a:ext cx="8856984" cy="3790136"/>
          </a:xfrm>
          <a:prstGeom prst="rect">
            <a:avLst/>
          </a:prstGeom>
          <a:noFill/>
          <a:ln w="12700">
            <a:solidFill>
              <a:schemeClr val="tx2"/>
            </a:solidFill>
          </a:ln>
          <a:extLst>
            <a:ext uri="{909E8E84-426E-40DD-AFC4-6F175D3DCCD1}">
              <a14:hiddenFill xmlns:a14="http://schemas.microsoft.com/office/drawing/2010/main">
                <a:solidFill>
                  <a:srgbClr val="FFFFFF"/>
                </a:solidFill>
              </a14:hiddenFill>
            </a:ext>
          </a:extLst>
        </p:spPr>
        <p:txBody>
          <a:bodyPr vert="horz" wrap="square" lIns="91440" tIns="45720" rIns="91440" bIns="45720" numCol="1" rtlCol="0" anchor="t" anchorCtr="0" compatLnSpc="1">
            <a:prstTxWarp prst="textNoShape">
              <a:avLst/>
            </a:prstTxWarp>
            <a:noAutofit/>
          </a:bodyPr>
          <a:lstStyle>
            <a:lvl1pPr marL="0" indent="0" algn="ctr" rtl="0" eaLnBrk="0" fontAlgn="base" hangingPunct="0">
              <a:spcBef>
                <a:spcPct val="20000"/>
              </a:spcBef>
              <a:spcAft>
                <a:spcPct val="0"/>
              </a:spcAft>
              <a:buFont typeface="Arial" panose="020B0604020202020204" pitchFamily="34"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panose="020B0604020202020204" pitchFamily="34"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panose="020B0604020202020204" pitchFamily="34"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fontAlgn="auto">
              <a:spcAft>
                <a:spcPts val="0"/>
              </a:spcAft>
              <a:defRPr/>
            </a:pPr>
            <a:r>
              <a:rPr lang="es-ES" sz="2400" b="1" u="sng" dirty="0" smtClean="0"/>
              <a:t>0 Consejos </a:t>
            </a:r>
            <a:r>
              <a:rPr lang="es-ES" sz="2400" b="1" u="sng" dirty="0"/>
              <a:t>previos para un análisis de </a:t>
            </a:r>
            <a:r>
              <a:rPr lang="es-ES" sz="2400" b="1" u="sng" dirty="0" smtClean="0"/>
              <a:t>datos</a:t>
            </a:r>
          </a:p>
          <a:p>
            <a:pPr algn="l"/>
            <a:r>
              <a:rPr lang="es-ES" sz="2000" i="1" dirty="0"/>
              <a:t>Entender el problema (negocio)</a:t>
            </a:r>
            <a:endParaRPr lang="es-ES" sz="2000" dirty="0"/>
          </a:p>
          <a:p>
            <a:pPr marL="742950" lvl="1" indent="-285750" algn="just">
              <a:buFont typeface="Arial" panose="020B0604020202020204" pitchFamily="34" charset="0"/>
              <a:buChar char="•"/>
            </a:pPr>
            <a:r>
              <a:rPr lang="es-ES" sz="1600" dirty="0"/>
              <a:t>Debemos entender el problema (negocio) antes de intentar solucionarlo</a:t>
            </a:r>
            <a:r>
              <a:rPr lang="es-ES" sz="1600" dirty="0" smtClean="0"/>
              <a:t>.</a:t>
            </a:r>
          </a:p>
          <a:p>
            <a:pPr marL="742950" lvl="1" indent="-285750" algn="just">
              <a:buFont typeface="Arial" panose="020B0604020202020204" pitchFamily="34" charset="0"/>
              <a:buChar char="•"/>
            </a:pPr>
            <a:r>
              <a:rPr lang="es-ES" sz="1600" b="1" i="1" dirty="0" smtClean="0"/>
              <a:t>Trabajamos </a:t>
            </a:r>
            <a:r>
              <a:rPr lang="es-ES" sz="1600" b="1" i="1" dirty="0"/>
              <a:t>para resolver problemas reales empleando los números como soporte</a:t>
            </a:r>
            <a:r>
              <a:rPr lang="es-ES" sz="1600" b="1" dirty="0" smtClean="0"/>
              <a:t>. </a:t>
            </a:r>
          </a:p>
          <a:p>
            <a:pPr marL="742950" lvl="1" indent="-285750" algn="just">
              <a:buFont typeface="Arial" panose="020B0604020202020204" pitchFamily="34" charset="0"/>
              <a:buChar char="•"/>
            </a:pPr>
            <a:r>
              <a:rPr lang="es-ES" sz="1600" b="1" dirty="0" smtClean="0"/>
              <a:t>Debemos </a:t>
            </a:r>
            <a:r>
              <a:rPr lang="es-ES" sz="1600" b="1" dirty="0"/>
              <a:t>entender primero cómo funciona el negocio para el que trabajamos, aún antes de tomar el primer proyecto</a:t>
            </a:r>
            <a:r>
              <a:rPr lang="es-ES" sz="1600" dirty="0"/>
              <a:t>. </a:t>
            </a:r>
            <a:endParaRPr lang="es-ES" sz="1600" dirty="0" smtClean="0"/>
          </a:p>
          <a:p>
            <a:pPr algn="l"/>
            <a:r>
              <a:rPr lang="es-ES" sz="2000" i="1" dirty="0" smtClean="0"/>
              <a:t>Emplea </a:t>
            </a:r>
            <a:r>
              <a:rPr lang="es-ES" sz="2000" i="1" dirty="0"/>
              <a:t>un lenguaje claro, directo y simple</a:t>
            </a:r>
          </a:p>
          <a:p>
            <a:pPr marL="742950" lvl="1" indent="-285750" algn="just">
              <a:buFont typeface="Arial" panose="020B0604020202020204" pitchFamily="34" charset="0"/>
              <a:buChar char="•"/>
            </a:pPr>
            <a:r>
              <a:rPr lang="es-ES" sz="1600" dirty="0"/>
              <a:t>Hemos de explicar en los términos más simples posibles la complejidad del problema, así como las soluciones </a:t>
            </a:r>
            <a:r>
              <a:rPr lang="es-ES" sz="1600" dirty="0" smtClean="0"/>
              <a:t>propuestas.</a:t>
            </a:r>
          </a:p>
          <a:p>
            <a:pPr marL="742950" lvl="1" indent="-285750" algn="just">
              <a:buFont typeface="Arial" panose="020B0604020202020204" pitchFamily="34" charset="0"/>
              <a:buChar char="•"/>
            </a:pPr>
            <a:r>
              <a:rPr lang="es-ES" sz="1600" dirty="0" smtClean="0"/>
              <a:t>El </a:t>
            </a:r>
            <a:r>
              <a:rPr lang="es-ES" sz="1600" dirty="0"/>
              <a:t>negocio no necesita entender cómo funciona el taladro, necesita que abras el agujero. </a:t>
            </a:r>
            <a:r>
              <a:rPr lang="es-ES" sz="1600" dirty="0" smtClean="0"/>
              <a:t>Replanteemos </a:t>
            </a:r>
            <a:r>
              <a:rPr lang="es-ES" sz="1600" dirty="0"/>
              <a:t>nuestro discurso y expliquemos el proyecto en términos de cómo impacta en el negocio. </a:t>
            </a:r>
          </a:p>
          <a:p>
            <a:pPr algn="just"/>
            <a:endParaRPr lang="es-ES" sz="1450" b="1" u="sng" dirty="0" smtClean="0"/>
          </a:p>
        </p:txBody>
      </p:sp>
    </p:spTree>
    <p:extLst>
      <p:ext uri="{BB962C8B-B14F-4D97-AF65-F5344CB8AC3E}">
        <p14:creationId xmlns:p14="http://schemas.microsoft.com/office/powerpoint/2010/main" val="15713550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cxnSp>
        <p:nvCxnSpPr>
          <p:cNvPr id="7" name="9 Conector recto"/>
          <p:cNvCxnSpPr/>
          <p:nvPr/>
        </p:nvCxnSpPr>
        <p:spPr>
          <a:xfrm>
            <a:off x="1500174" y="8501090"/>
            <a:ext cx="4232702" cy="2117"/>
          </a:xfrm>
          <a:prstGeom prst="line">
            <a:avLst/>
          </a:prstGeom>
        </p:spPr>
        <p:style>
          <a:lnRef idx="1">
            <a:schemeClr val="accent1"/>
          </a:lnRef>
          <a:fillRef idx="0">
            <a:schemeClr val="accent1"/>
          </a:fillRef>
          <a:effectRef idx="0">
            <a:schemeClr val="accent1"/>
          </a:effectRef>
          <a:fontRef idx="minor">
            <a:schemeClr val="tx1"/>
          </a:fontRef>
        </p:style>
      </p:cxnSp>
      <p:sp>
        <p:nvSpPr>
          <p:cNvPr id="5" name="2 Subtítulo"/>
          <p:cNvSpPr>
            <a:spLocks noGrp="1"/>
          </p:cNvSpPr>
          <p:nvPr>
            <p:ph type="subTitle" idx="1"/>
          </p:nvPr>
        </p:nvSpPr>
        <p:spPr>
          <a:xfrm>
            <a:off x="107504" y="116632"/>
            <a:ext cx="8856984" cy="1008112"/>
          </a:xfrm>
          <a:ln w="12700">
            <a:solidFill>
              <a:schemeClr val="tx2"/>
            </a:solidFill>
          </a:ln>
        </p:spPr>
        <p:txBody>
          <a:bodyPr rtlCol="0">
            <a:noAutofit/>
          </a:bodyPr>
          <a:lstStyle/>
          <a:p>
            <a:pPr lvl="0" algn="l" fontAlgn="auto">
              <a:spcAft>
                <a:spcPts val="0"/>
              </a:spcAft>
              <a:defRPr/>
            </a:pPr>
            <a:r>
              <a:rPr lang="es-ES" sz="1800" b="1" dirty="0" smtClean="0">
                <a:solidFill>
                  <a:schemeClr val="tx2">
                    <a:lumMod val="40000"/>
                    <a:lumOff val="60000"/>
                  </a:schemeClr>
                </a:solidFill>
              </a:rPr>
              <a:t>1 Los </a:t>
            </a:r>
            <a:r>
              <a:rPr lang="es-ES" sz="1800" b="1" dirty="0">
                <a:solidFill>
                  <a:schemeClr val="tx2">
                    <a:lumMod val="40000"/>
                    <a:lumOff val="60000"/>
                  </a:schemeClr>
                </a:solidFill>
              </a:rPr>
              <a:t>costes ocultos en la elaboración manual de informes con las hojas de cálculo</a:t>
            </a:r>
          </a:p>
          <a:p>
            <a:pPr lvl="0" algn="just"/>
            <a:r>
              <a:rPr lang="es-ES" sz="1800" b="1" dirty="0" smtClean="0"/>
              <a:t>2 Cuatro </a:t>
            </a:r>
            <a:r>
              <a:rPr lang="es-ES" sz="1800" b="1" dirty="0"/>
              <a:t>reglas básicas para trabajar con las hojas de cálculo eficientemente</a:t>
            </a:r>
          </a:p>
          <a:p>
            <a:pPr lvl="0" algn="just"/>
            <a:r>
              <a:rPr lang="es-ES" sz="1800" b="1" dirty="0" smtClean="0"/>
              <a:t>3 </a:t>
            </a:r>
            <a:r>
              <a:rPr lang="es-ES" sz="1800" b="1" dirty="0"/>
              <a:t>Lo mas consultado sobre las hojas de cálculo, sobre </a:t>
            </a:r>
            <a:r>
              <a:rPr lang="es-ES" sz="1800" b="1" dirty="0" smtClean="0"/>
              <a:t>Excel</a:t>
            </a:r>
            <a:endParaRPr lang="es-ES" sz="1800" b="1" dirty="0"/>
          </a:p>
        </p:txBody>
      </p:sp>
      <p:sp>
        <p:nvSpPr>
          <p:cNvPr id="4" name="Rectángulo 3"/>
          <p:cNvSpPr/>
          <p:nvPr/>
        </p:nvSpPr>
        <p:spPr>
          <a:xfrm>
            <a:off x="-32536" y="1268760"/>
            <a:ext cx="8997023" cy="2800767"/>
          </a:xfrm>
          <a:prstGeom prst="rect">
            <a:avLst/>
          </a:prstGeom>
        </p:spPr>
        <p:txBody>
          <a:bodyPr wrap="square">
            <a:spAutoFit/>
          </a:bodyPr>
          <a:lstStyle/>
          <a:p>
            <a:pPr marL="742950" lvl="1" indent="-285750" algn="just">
              <a:spcBef>
                <a:spcPts val="0"/>
              </a:spcBef>
              <a:spcAft>
                <a:spcPts val="0"/>
              </a:spcAft>
              <a:buFont typeface="Arial" panose="020B0604020202020204" pitchFamily="34" charset="0"/>
              <a:buChar char="•"/>
            </a:pPr>
            <a:r>
              <a:rPr lang="es-ES" sz="1600" b="1" dirty="0"/>
              <a:t>Muchas horas de esfuerzo si no está correctamente optimizada y programada la hoja de calculo</a:t>
            </a:r>
          </a:p>
          <a:p>
            <a:pPr marL="742950" lvl="1" indent="-285750">
              <a:spcBef>
                <a:spcPts val="0"/>
              </a:spcBef>
              <a:spcAft>
                <a:spcPts val="0"/>
              </a:spcAft>
              <a:buFont typeface="Arial" panose="020B0604020202020204" pitchFamily="34" charset="0"/>
              <a:buChar char="•"/>
            </a:pPr>
            <a:r>
              <a:rPr lang="es-ES" sz="1600" b="1" dirty="0"/>
              <a:t>Talento desperdiciado</a:t>
            </a:r>
          </a:p>
          <a:p>
            <a:pPr marL="742950" lvl="1" indent="-285750">
              <a:spcBef>
                <a:spcPts val="0"/>
              </a:spcBef>
              <a:spcAft>
                <a:spcPts val="0"/>
              </a:spcAft>
              <a:buFont typeface="Arial" panose="020B0604020202020204" pitchFamily="34" charset="0"/>
              <a:buChar char="•"/>
            </a:pPr>
            <a:r>
              <a:rPr lang="es-ES" sz="1600" b="1" dirty="0"/>
              <a:t>Riesgo de dependencia</a:t>
            </a:r>
          </a:p>
          <a:p>
            <a:pPr marL="742950" lvl="1" indent="-285750" algn="just">
              <a:spcBef>
                <a:spcPts val="0"/>
              </a:spcBef>
              <a:spcAft>
                <a:spcPts val="0"/>
              </a:spcAft>
              <a:buFont typeface="Arial" panose="020B0604020202020204" pitchFamily="34" charset="0"/>
              <a:buChar char="•"/>
            </a:pPr>
            <a:r>
              <a:rPr lang="es-ES" sz="1600" b="1" dirty="0"/>
              <a:t>Desorganización y duplicación de esfuerzo</a:t>
            </a:r>
          </a:p>
          <a:p>
            <a:pPr marL="742950" lvl="1" indent="-285750" algn="just">
              <a:spcBef>
                <a:spcPts val="0"/>
              </a:spcBef>
              <a:spcAft>
                <a:spcPts val="0"/>
              </a:spcAft>
              <a:buFont typeface="Arial" panose="020B0604020202020204" pitchFamily="34" charset="0"/>
              <a:buChar char="•"/>
            </a:pPr>
            <a:r>
              <a:rPr lang="es-ES" sz="1600" b="1" dirty="0"/>
              <a:t>Problemas asociados a la recogida manual de datos.</a:t>
            </a:r>
          </a:p>
          <a:p>
            <a:pPr marL="742950" lvl="1" indent="-285750" algn="just">
              <a:spcBef>
                <a:spcPts val="0"/>
              </a:spcBef>
              <a:spcAft>
                <a:spcPts val="0"/>
              </a:spcAft>
              <a:buFont typeface="Arial" panose="020B0604020202020204" pitchFamily="34" charset="0"/>
              <a:buChar char="•"/>
            </a:pPr>
            <a:r>
              <a:rPr lang="es-ES" sz="1600" b="1" dirty="0"/>
              <a:t>Decisiones equivocadas por información errónea</a:t>
            </a:r>
          </a:p>
          <a:p>
            <a:pPr marL="742950" lvl="1" indent="-285750" algn="just">
              <a:spcBef>
                <a:spcPts val="0"/>
              </a:spcBef>
              <a:spcAft>
                <a:spcPts val="0"/>
              </a:spcAft>
              <a:buFont typeface="Arial" panose="020B0604020202020204" pitchFamily="34" charset="0"/>
              <a:buChar char="•"/>
            </a:pPr>
            <a:r>
              <a:rPr lang="es-ES" sz="1600" b="1" dirty="0"/>
              <a:t>Soporte IT malgastado</a:t>
            </a:r>
          </a:p>
          <a:p>
            <a:pPr marL="742950" lvl="1" indent="-285750" algn="just">
              <a:spcBef>
                <a:spcPts val="0"/>
              </a:spcBef>
              <a:spcAft>
                <a:spcPts val="0"/>
              </a:spcAft>
              <a:buFont typeface="Arial" panose="020B0604020202020204" pitchFamily="34" charset="0"/>
              <a:buChar char="•"/>
            </a:pPr>
            <a:r>
              <a:rPr lang="es-ES" sz="1600" b="1" dirty="0"/>
              <a:t>Imposibilidad de acceso a los recursos corporativos como </a:t>
            </a:r>
            <a:r>
              <a:rPr lang="es-ES" sz="1600" b="1" dirty="0" err="1"/>
              <a:t>ERP’s</a:t>
            </a:r>
            <a:r>
              <a:rPr lang="es-ES" sz="1600" b="1" dirty="0"/>
              <a:t> y DW</a:t>
            </a:r>
          </a:p>
          <a:p>
            <a:pPr marL="742950" lvl="1" indent="-285750" algn="just">
              <a:spcBef>
                <a:spcPts val="0"/>
              </a:spcBef>
              <a:spcAft>
                <a:spcPts val="0"/>
              </a:spcAft>
              <a:buFont typeface="Arial" panose="020B0604020202020204" pitchFamily="34" charset="0"/>
              <a:buChar char="•"/>
            </a:pPr>
            <a:r>
              <a:rPr lang="es-ES" sz="1600" b="1" dirty="0"/>
              <a:t>Costes de oportunidad – Formateo de Hojas de cálculo en vez de analizar y entender los datos</a:t>
            </a:r>
          </a:p>
        </p:txBody>
      </p:sp>
      <p:sp>
        <p:nvSpPr>
          <p:cNvPr id="6" name="CuadroTexto 5"/>
          <p:cNvSpPr txBox="1"/>
          <p:nvPr/>
        </p:nvSpPr>
        <p:spPr>
          <a:xfrm>
            <a:off x="5004048" y="6381328"/>
            <a:ext cx="4010713" cy="369332"/>
          </a:xfrm>
          <a:prstGeom prst="rect">
            <a:avLst/>
          </a:prstGeom>
          <a:noFill/>
        </p:spPr>
        <p:txBody>
          <a:bodyPr wrap="none" rtlCol="0">
            <a:spAutoFit/>
          </a:bodyPr>
          <a:lstStyle/>
          <a:p>
            <a:r>
              <a:rPr lang="es-ES_tradnl" b="1" dirty="0" smtClean="0">
                <a:solidFill>
                  <a:srgbClr val="FF0000"/>
                </a:solidFill>
                <a:latin typeface="Times New Roman" panose="02020603050405020304" pitchFamily="18" charset="0"/>
                <a:cs typeface="Times New Roman" panose="02020603050405020304" pitchFamily="18" charset="0"/>
              </a:rPr>
              <a:t>Leer completo el tema correspondiente</a:t>
            </a:r>
            <a:endParaRPr lang="es-ES"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20656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cxnSp>
        <p:nvCxnSpPr>
          <p:cNvPr id="7" name="9 Conector recto"/>
          <p:cNvCxnSpPr/>
          <p:nvPr/>
        </p:nvCxnSpPr>
        <p:spPr>
          <a:xfrm>
            <a:off x="1500174" y="8501090"/>
            <a:ext cx="4232702" cy="2117"/>
          </a:xfrm>
          <a:prstGeom prst="line">
            <a:avLst/>
          </a:prstGeom>
        </p:spPr>
        <p:style>
          <a:lnRef idx="1">
            <a:schemeClr val="accent1"/>
          </a:lnRef>
          <a:fillRef idx="0">
            <a:schemeClr val="accent1"/>
          </a:fillRef>
          <a:effectRef idx="0">
            <a:schemeClr val="accent1"/>
          </a:effectRef>
          <a:fontRef idx="minor">
            <a:schemeClr val="tx1"/>
          </a:fontRef>
        </p:style>
      </p:cxnSp>
      <p:sp>
        <p:nvSpPr>
          <p:cNvPr id="3" name="2 Subtítulo"/>
          <p:cNvSpPr>
            <a:spLocks noGrp="1"/>
          </p:cNvSpPr>
          <p:nvPr>
            <p:ph type="subTitle" idx="1"/>
          </p:nvPr>
        </p:nvSpPr>
        <p:spPr>
          <a:xfrm>
            <a:off x="107504" y="116632"/>
            <a:ext cx="8856984" cy="1872208"/>
          </a:xfrm>
          <a:ln w="12700">
            <a:solidFill>
              <a:schemeClr val="tx2"/>
            </a:solidFill>
          </a:ln>
        </p:spPr>
        <p:txBody>
          <a:bodyPr rtlCol="0">
            <a:noAutofit/>
          </a:bodyPr>
          <a:lstStyle/>
          <a:p>
            <a:pPr lvl="0" algn="l" fontAlgn="auto">
              <a:spcAft>
                <a:spcPts val="0"/>
              </a:spcAft>
              <a:defRPr/>
            </a:pPr>
            <a:r>
              <a:rPr lang="es-ES" sz="1800" b="1" dirty="0"/>
              <a:t>1 Los costes ocultos en la elaboración manual de informes con las hojas de cálculo</a:t>
            </a:r>
          </a:p>
          <a:p>
            <a:pPr lvl="0" algn="just"/>
            <a:r>
              <a:rPr lang="es-ES" sz="1800" b="1" dirty="0">
                <a:solidFill>
                  <a:schemeClr val="tx2">
                    <a:lumMod val="40000"/>
                    <a:lumOff val="60000"/>
                  </a:schemeClr>
                </a:solidFill>
              </a:rPr>
              <a:t>2 Cuatro reglas básicas para trabajar con las hojas de cálculo </a:t>
            </a:r>
            <a:r>
              <a:rPr lang="es-ES" sz="1800" b="1" dirty="0" smtClean="0">
                <a:solidFill>
                  <a:schemeClr val="tx2">
                    <a:lumMod val="40000"/>
                    <a:lumOff val="60000"/>
                  </a:schemeClr>
                </a:solidFill>
              </a:rPr>
              <a:t>eficientemente</a:t>
            </a:r>
          </a:p>
          <a:p>
            <a:pPr lvl="1" algn="just">
              <a:spcBef>
                <a:spcPts val="0"/>
              </a:spcBef>
            </a:pPr>
            <a:r>
              <a:rPr lang="es-ES" sz="1400" b="1" dirty="0"/>
              <a:t>Regla 1: 80/20</a:t>
            </a:r>
          </a:p>
          <a:p>
            <a:pPr lvl="1" algn="just">
              <a:spcBef>
                <a:spcPts val="0"/>
              </a:spcBef>
            </a:pPr>
            <a:r>
              <a:rPr lang="es-ES" sz="1400" b="1" dirty="0"/>
              <a:t>Regla 2: Fallos comunes en la organización de la información</a:t>
            </a:r>
          </a:p>
          <a:p>
            <a:pPr lvl="1" algn="just">
              <a:spcBef>
                <a:spcPts val="0"/>
              </a:spcBef>
            </a:pPr>
            <a:r>
              <a:rPr lang="es-ES" sz="1400" b="1" dirty="0"/>
              <a:t>Regla 3: Sobre el formato</a:t>
            </a:r>
          </a:p>
          <a:p>
            <a:pPr lvl="1" algn="just">
              <a:spcBef>
                <a:spcPts val="0"/>
              </a:spcBef>
            </a:pPr>
            <a:r>
              <a:rPr lang="es-ES" sz="1400" b="1" dirty="0"/>
              <a:t>Regla 4: Sobre las fórmulas</a:t>
            </a:r>
          </a:p>
          <a:p>
            <a:pPr lvl="0" algn="just"/>
            <a:r>
              <a:rPr lang="es-ES" sz="1800" b="1" dirty="0" smtClean="0"/>
              <a:t>3 </a:t>
            </a:r>
            <a:r>
              <a:rPr lang="es-ES" sz="1800" b="1" dirty="0"/>
              <a:t>Lo mas consultado sobre las hojas de cálculo, sobre </a:t>
            </a:r>
            <a:r>
              <a:rPr lang="es-ES" sz="1800" b="1" dirty="0" smtClean="0"/>
              <a:t>Excel</a:t>
            </a:r>
            <a:endParaRPr lang="es-ES" sz="1800" b="1" dirty="0"/>
          </a:p>
        </p:txBody>
      </p:sp>
      <p:sp>
        <p:nvSpPr>
          <p:cNvPr id="2" name="Rectángulo 1"/>
          <p:cNvSpPr/>
          <p:nvPr/>
        </p:nvSpPr>
        <p:spPr>
          <a:xfrm>
            <a:off x="57328" y="1996805"/>
            <a:ext cx="8882976" cy="1175706"/>
          </a:xfrm>
          <a:prstGeom prst="rect">
            <a:avLst/>
          </a:prstGeom>
        </p:spPr>
        <p:txBody>
          <a:bodyPr wrap="square">
            <a:spAutoFit/>
          </a:bodyPr>
          <a:lstStyle/>
          <a:p>
            <a:pPr algn="just">
              <a:lnSpc>
                <a:spcPct val="115000"/>
              </a:lnSpc>
              <a:spcBef>
                <a:spcPts val="1000"/>
              </a:spcBef>
              <a:spcAft>
                <a:spcPts val="0"/>
              </a:spcAft>
            </a:pPr>
            <a:r>
              <a:rPr lang="es-ES" sz="1600" b="1" i="1" dirty="0">
                <a:solidFill>
                  <a:srgbClr val="FF0000"/>
                </a:solidFill>
                <a:latin typeface="Book Antiqua" panose="02040602050305030304" pitchFamily="18" charset="0"/>
                <a:ea typeface="Times New Roman" panose="02020603050405020304" pitchFamily="18" charset="0"/>
                <a:cs typeface="Times New Roman" panose="02020603050405020304" pitchFamily="18" charset="0"/>
              </a:rPr>
              <a:t>Regla 1: 80/20</a:t>
            </a:r>
            <a:endParaRPr lang="es-ES" sz="1600" b="1" dirty="0">
              <a:solidFill>
                <a:srgbClr val="FF0000"/>
              </a:solidFill>
              <a:latin typeface="Book Antiqua" panose="02040602050305030304" pitchFamily="18" charset="0"/>
              <a:ea typeface="Times New Roman" panose="02020603050405020304" pitchFamily="18" charset="0"/>
              <a:cs typeface="Times New Roman" panose="02020603050405020304" pitchFamily="18" charset="0"/>
            </a:endParaRPr>
          </a:p>
          <a:p>
            <a:pPr algn="just">
              <a:spcBef>
                <a:spcPts val="600"/>
              </a:spcBef>
              <a:spcAft>
                <a:spcPts val="0"/>
              </a:spcAft>
            </a:pPr>
            <a:r>
              <a:rPr lang="es-ES" sz="1400" dirty="0" smtClean="0">
                <a:latin typeface="Times New Roman" panose="02020603050405020304" pitchFamily="18" charset="0"/>
                <a:ea typeface="Times New Roman" panose="02020603050405020304" pitchFamily="18" charset="0"/>
                <a:cs typeface="Times New Roman" panose="02020603050405020304" pitchFamily="18" charset="0"/>
              </a:rPr>
              <a:t>La </a:t>
            </a:r>
            <a:r>
              <a:rPr lang="es-ES" sz="1400" dirty="0">
                <a:latin typeface="Times New Roman" panose="02020603050405020304" pitchFamily="18" charset="0"/>
                <a:ea typeface="Times New Roman" panose="02020603050405020304" pitchFamily="18" charset="0"/>
                <a:cs typeface="Times New Roman" panose="02020603050405020304" pitchFamily="18" charset="0"/>
              </a:rPr>
              <a:t>regla más importante </a:t>
            </a:r>
            <a:r>
              <a:rPr lang="es-ES" sz="1400" dirty="0" smtClean="0">
                <a:latin typeface="Times New Roman" panose="02020603050405020304" pitchFamily="18" charset="0"/>
                <a:ea typeface="Times New Roman" panose="02020603050405020304" pitchFamily="18" charset="0"/>
                <a:cs typeface="Times New Roman" panose="02020603050405020304" pitchFamily="18" charset="0"/>
              </a:rPr>
              <a:t>cuando </a:t>
            </a:r>
            <a:r>
              <a:rPr lang="es-ES" sz="1400" dirty="0">
                <a:latin typeface="Times New Roman" panose="02020603050405020304" pitchFamily="18" charset="0"/>
                <a:ea typeface="Times New Roman" panose="02020603050405020304" pitchFamily="18" charset="0"/>
                <a:cs typeface="Times New Roman" panose="02020603050405020304" pitchFamily="18" charset="0"/>
              </a:rPr>
              <a:t>se diseña una hoja de cálculo es tener una visión a largo plazo y nunca presuponer que no necesitará añadir más datos o  fórmulas a la hoja de cálculo.</a:t>
            </a:r>
          </a:p>
          <a:p>
            <a:pPr algn="just">
              <a:spcBef>
                <a:spcPts val="600"/>
              </a:spcBef>
              <a:spcAft>
                <a:spcPts val="0"/>
              </a:spcAft>
            </a:pPr>
            <a:r>
              <a:rPr lang="es-ES" sz="1400" dirty="0" smtClean="0">
                <a:latin typeface="Times New Roman" panose="02020603050405020304" pitchFamily="18" charset="0"/>
                <a:ea typeface="Times New Roman" panose="02020603050405020304" pitchFamily="18" charset="0"/>
                <a:cs typeface="Times New Roman" panose="02020603050405020304" pitchFamily="18" charset="0"/>
              </a:rPr>
              <a:t>Deberá </a:t>
            </a:r>
            <a:r>
              <a:rPr lang="es-ES" sz="1400" dirty="0">
                <a:latin typeface="Times New Roman" panose="02020603050405020304" pitchFamily="18" charset="0"/>
                <a:ea typeface="Times New Roman" panose="02020603050405020304" pitchFamily="18" charset="0"/>
                <a:cs typeface="Times New Roman" panose="02020603050405020304" pitchFamily="18" charset="0"/>
              </a:rPr>
              <a:t>dedicar alrededor del 80% de su tiempo en planificar la hoja de cálculo y alrededor del 20 % en implementarla. </a:t>
            </a:r>
            <a:endParaRPr lang="es-ES" sz="14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ángulo 4"/>
          <p:cNvSpPr/>
          <p:nvPr/>
        </p:nvSpPr>
        <p:spPr>
          <a:xfrm>
            <a:off x="81641" y="3645024"/>
            <a:ext cx="8962522" cy="3070071"/>
          </a:xfrm>
          <a:prstGeom prst="rect">
            <a:avLst/>
          </a:prstGeom>
        </p:spPr>
        <p:txBody>
          <a:bodyPr wrap="square">
            <a:spAutoFit/>
          </a:bodyPr>
          <a:lstStyle/>
          <a:p>
            <a:pPr algn="just">
              <a:lnSpc>
                <a:spcPct val="115000"/>
              </a:lnSpc>
              <a:spcBef>
                <a:spcPts val="1000"/>
              </a:spcBef>
              <a:spcAft>
                <a:spcPts val="0"/>
              </a:spcAft>
            </a:pPr>
            <a:r>
              <a:rPr lang="es-ES" sz="1600" b="1" i="1" dirty="0">
                <a:solidFill>
                  <a:srgbClr val="FF0000"/>
                </a:solidFill>
                <a:latin typeface="Book Antiqua" panose="02040602050305030304" pitchFamily="18" charset="0"/>
                <a:ea typeface="Times New Roman" panose="02020603050405020304" pitchFamily="18" charset="0"/>
                <a:cs typeface="Times New Roman" panose="02020603050405020304" pitchFamily="18" charset="0"/>
              </a:rPr>
              <a:t>Regla 2: Fallos comunes en la organización de la información</a:t>
            </a:r>
          </a:p>
          <a:p>
            <a:pPr algn="just">
              <a:lnSpc>
                <a:spcPct val="115000"/>
              </a:lnSpc>
              <a:spcBef>
                <a:spcPts val="600"/>
              </a:spcBef>
              <a:spcAft>
                <a:spcPts val="0"/>
              </a:spcAft>
            </a:pPr>
            <a:r>
              <a:rPr lang="es-ES" sz="1400" dirty="0">
                <a:latin typeface="Times New Roman" panose="02020603050405020304" pitchFamily="18" charset="0"/>
                <a:ea typeface="Times New Roman" panose="02020603050405020304" pitchFamily="18" charset="0"/>
                <a:cs typeface="Times New Roman" panose="02020603050405020304" pitchFamily="18" charset="0"/>
              </a:rPr>
              <a:t>El fallo número </a:t>
            </a:r>
            <a:r>
              <a:rPr lang="es-ES" sz="1400" dirty="0" smtClean="0">
                <a:latin typeface="Times New Roman" panose="02020603050405020304" pitchFamily="18" charset="0"/>
                <a:ea typeface="Times New Roman" panose="02020603050405020304" pitchFamily="18" charset="0"/>
                <a:cs typeface="Times New Roman" panose="02020603050405020304" pitchFamily="18" charset="0"/>
              </a:rPr>
              <a:t>uno, </a:t>
            </a:r>
            <a:r>
              <a:rPr lang="es-ES" sz="1400" dirty="0">
                <a:latin typeface="Times New Roman" panose="02020603050405020304" pitchFamily="18" charset="0"/>
                <a:ea typeface="Times New Roman" panose="02020603050405020304" pitchFamily="18" charset="0"/>
                <a:cs typeface="Times New Roman" panose="02020603050405020304" pitchFamily="18" charset="0"/>
              </a:rPr>
              <a:t>no se configuran y organizan la distribución de la información adecuadamente, en concreto:</a:t>
            </a:r>
          </a:p>
          <a:p>
            <a:pPr marL="342900" lvl="0" indent="-342900" algn="just">
              <a:lnSpc>
                <a:spcPct val="115000"/>
              </a:lnSpc>
              <a:spcBef>
                <a:spcPts val="600"/>
              </a:spcBef>
              <a:spcAft>
                <a:spcPts val="0"/>
              </a:spcAft>
              <a:buFont typeface="Symbol" panose="05050102010706020507" pitchFamily="18" charset="2"/>
              <a:buChar char=""/>
            </a:pPr>
            <a:r>
              <a:rPr lang="es-ES" sz="1200" dirty="0" smtClean="0">
                <a:latin typeface="Cambria" panose="02040503050406030204" pitchFamily="18" charset="0"/>
                <a:ea typeface="Times New Roman" panose="02020603050405020304" pitchFamily="18" charset="0"/>
                <a:cs typeface="Times New Roman" panose="02020603050405020304" pitchFamily="18" charset="0"/>
              </a:rPr>
              <a:t>Dispersión </a:t>
            </a:r>
            <a:r>
              <a:rPr lang="es-ES" sz="1200" dirty="0">
                <a:latin typeface="Cambria" panose="02040503050406030204" pitchFamily="18" charset="0"/>
                <a:ea typeface="Times New Roman" panose="02020603050405020304" pitchFamily="18" charset="0"/>
                <a:cs typeface="Times New Roman" panose="02020603050405020304" pitchFamily="18" charset="0"/>
              </a:rPr>
              <a:t>innecesaria de los datos a lo largo de diferentes libros.</a:t>
            </a:r>
            <a:endParaRPr lang="es-ES" sz="1100" dirty="0">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15000"/>
              </a:lnSpc>
              <a:spcBef>
                <a:spcPts val="0"/>
              </a:spcBef>
              <a:spcAft>
                <a:spcPts val="0"/>
              </a:spcAft>
              <a:buFont typeface="Symbol" panose="05050102010706020507" pitchFamily="18" charset="2"/>
              <a:buChar char=""/>
            </a:pPr>
            <a:r>
              <a:rPr lang="es-ES" sz="1200" dirty="0">
                <a:latin typeface="Cambria" panose="02040503050406030204" pitchFamily="18" charset="0"/>
                <a:ea typeface="Times New Roman" panose="02020603050405020304" pitchFamily="18" charset="0"/>
                <a:cs typeface="Times New Roman" panose="02020603050405020304" pitchFamily="18" charset="0"/>
              </a:rPr>
              <a:t>Dispersión innecesaria de los datos a lo largo de diferentes hojas de cálculo.</a:t>
            </a:r>
            <a:endParaRPr lang="es-ES" sz="1100" dirty="0">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15000"/>
              </a:lnSpc>
              <a:spcBef>
                <a:spcPts val="0"/>
              </a:spcBef>
              <a:spcAft>
                <a:spcPts val="0"/>
              </a:spcAft>
              <a:buFont typeface="Symbol" panose="05050102010706020507" pitchFamily="18" charset="2"/>
              <a:buChar char=""/>
            </a:pPr>
            <a:r>
              <a:rPr lang="es-ES" sz="1200" dirty="0">
                <a:latin typeface="Cambria" panose="02040503050406030204" pitchFamily="18" charset="0"/>
                <a:ea typeface="Times New Roman" panose="02020603050405020304" pitchFamily="18" charset="0"/>
                <a:cs typeface="Times New Roman" panose="02020603050405020304" pitchFamily="18" charset="0"/>
              </a:rPr>
              <a:t>Dispersión innecesaria de los datos a lo largo de diferentes tablas.</a:t>
            </a:r>
            <a:endParaRPr lang="es-ES" sz="1100" dirty="0">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15000"/>
              </a:lnSpc>
              <a:spcBef>
                <a:spcPts val="0"/>
              </a:spcBef>
              <a:spcAft>
                <a:spcPts val="0"/>
              </a:spcAft>
              <a:buFont typeface="Symbol" panose="05050102010706020507" pitchFamily="18" charset="2"/>
              <a:buChar char=""/>
            </a:pPr>
            <a:r>
              <a:rPr lang="es-ES" sz="1200" dirty="0">
                <a:latin typeface="Cambria" panose="02040503050406030204" pitchFamily="18" charset="0"/>
                <a:ea typeface="Times New Roman" panose="02020603050405020304" pitchFamily="18" charset="0"/>
                <a:cs typeface="Times New Roman" panose="02020603050405020304" pitchFamily="18" charset="0"/>
              </a:rPr>
              <a:t>Tener filas y columnas en blanco en tablas con datos.</a:t>
            </a:r>
            <a:endParaRPr lang="es-ES" sz="1100" dirty="0">
              <a:latin typeface="Cambria" panose="02040503050406030204" pitchFamily="18" charset="0"/>
              <a:ea typeface="Times New Roman" panose="02020603050405020304" pitchFamily="18" charset="0"/>
              <a:cs typeface="Times New Roman" panose="02020603050405020304" pitchFamily="18" charset="0"/>
            </a:endParaRPr>
          </a:p>
          <a:p>
            <a:pPr marL="342900" lvl="0" indent="-342900" algn="just">
              <a:lnSpc>
                <a:spcPct val="115000"/>
              </a:lnSpc>
              <a:spcBef>
                <a:spcPts val="0"/>
              </a:spcBef>
              <a:spcAft>
                <a:spcPts val="0"/>
              </a:spcAft>
              <a:buFont typeface="Symbol" panose="05050102010706020507" pitchFamily="18" charset="2"/>
              <a:buChar char=""/>
            </a:pPr>
            <a:r>
              <a:rPr lang="es-ES" sz="1200" dirty="0">
                <a:latin typeface="Cambria" panose="02040503050406030204" pitchFamily="18" charset="0"/>
                <a:ea typeface="Times New Roman" panose="02020603050405020304" pitchFamily="18" charset="0"/>
                <a:cs typeface="Times New Roman" panose="02020603050405020304" pitchFamily="18" charset="0"/>
              </a:rPr>
              <a:t>Dejar celdas vacías para datos repetidos.</a:t>
            </a:r>
            <a:endParaRPr lang="es-ES" sz="1100" dirty="0">
              <a:latin typeface="Cambria" panose="02040503050406030204" pitchFamily="18" charset="0"/>
              <a:ea typeface="Times New Roman" panose="02020603050405020304" pitchFamily="18" charset="0"/>
              <a:cs typeface="Times New Roman" panose="02020603050405020304" pitchFamily="18" charset="0"/>
            </a:endParaRPr>
          </a:p>
          <a:p>
            <a:pPr algn="just">
              <a:spcBef>
                <a:spcPts val="600"/>
              </a:spcBef>
              <a:spcAft>
                <a:spcPts val="0"/>
              </a:spcAft>
            </a:pPr>
            <a:r>
              <a:rPr lang="es-ES" sz="1400" dirty="0">
                <a:latin typeface="Times New Roman" panose="02020603050405020304" pitchFamily="18" charset="0"/>
                <a:ea typeface="Times New Roman" panose="02020603050405020304" pitchFamily="18" charset="0"/>
                <a:cs typeface="Times New Roman" panose="02020603050405020304" pitchFamily="18" charset="0"/>
              </a:rPr>
              <a:t>Los tres primeros puntos de la lista tienen que ver con una cuestión: siempre intentar mantener los datos relacionados en una tabla continua. </a:t>
            </a:r>
            <a:endParaRPr lang="es-ES" sz="14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spcBef>
                <a:spcPts val="600"/>
              </a:spcBef>
              <a:spcAft>
                <a:spcPts val="0"/>
              </a:spcAft>
            </a:pPr>
            <a:r>
              <a:rPr lang="es-ES" sz="1400" dirty="0" smtClean="0">
                <a:latin typeface="Times New Roman" panose="02020603050405020304" pitchFamily="18" charset="0"/>
                <a:ea typeface="Times New Roman" panose="02020603050405020304" pitchFamily="18" charset="0"/>
                <a:cs typeface="Times New Roman" panose="02020603050405020304" pitchFamily="18" charset="0"/>
              </a:rPr>
              <a:t>Asegúrese </a:t>
            </a:r>
            <a:r>
              <a:rPr lang="es-ES" sz="1400" dirty="0">
                <a:latin typeface="Times New Roman" panose="02020603050405020304" pitchFamily="18" charset="0"/>
                <a:ea typeface="Times New Roman" panose="02020603050405020304" pitchFamily="18" charset="0"/>
                <a:cs typeface="Times New Roman" panose="02020603050405020304" pitchFamily="18" charset="0"/>
              </a:rPr>
              <a:t>de que los datos están ordenados siempre que sea posible. Excel dispone de un excelente conjunto de fórmulas de referencia, algunas de las cuales requieren que los datos estén ordenados de manera lógica. Además, la ordenación acelerará también el proceso de cálculo de muchas de las funciones.</a:t>
            </a:r>
          </a:p>
        </p:txBody>
      </p:sp>
    </p:spTree>
    <p:extLst>
      <p:ext uri="{BB962C8B-B14F-4D97-AF65-F5344CB8AC3E}">
        <p14:creationId xmlns:p14="http://schemas.microsoft.com/office/powerpoint/2010/main" val="22979838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cxnSp>
        <p:nvCxnSpPr>
          <p:cNvPr id="7" name="9 Conector recto"/>
          <p:cNvCxnSpPr/>
          <p:nvPr/>
        </p:nvCxnSpPr>
        <p:spPr>
          <a:xfrm>
            <a:off x="1500174" y="8501090"/>
            <a:ext cx="4232702" cy="2117"/>
          </a:xfrm>
          <a:prstGeom prst="line">
            <a:avLst/>
          </a:prstGeom>
        </p:spPr>
        <p:style>
          <a:lnRef idx="1">
            <a:schemeClr val="accent1"/>
          </a:lnRef>
          <a:fillRef idx="0">
            <a:schemeClr val="accent1"/>
          </a:fillRef>
          <a:effectRef idx="0">
            <a:schemeClr val="accent1"/>
          </a:effectRef>
          <a:fontRef idx="minor">
            <a:schemeClr val="tx1"/>
          </a:fontRef>
        </p:style>
      </p:cxnSp>
      <p:sp>
        <p:nvSpPr>
          <p:cNvPr id="2" name="Rectángulo 1"/>
          <p:cNvSpPr/>
          <p:nvPr/>
        </p:nvSpPr>
        <p:spPr>
          <a:xfrm>
            <a:off x="107503" y="188640"/>
            <a:ext cx="8862581" cy="1969770"/>
          </a:xfrm>
          <a:prstGeom prst="rect">
            <a:avLst/>
          </a:prstGeom>
        </p:spPr>
        <p:txBody>
          <a:bodyPr wrap="square">
            <a:spAutoFit/>
          </a:bodyPr>
          <a:lstStyle/>
          <a:p>
            <a:r>
              <a:rPr lang="es-ES" sz="1600" b="1" i="1" dirty="0" smtClean="0">
                <a:solidFill>
                  <a:srgbClr val="FF0000"/>
                </a:solidFill>
                <a:latin typeface="Book Antiqua" panose="02040602050305030304" pitchFamily="18" charset="0"/>
                <a:ea typeface="Times New Roman" panose="02020603050405020304" pitchFamily="18" charset="0"/>
                <a:cs typeface="Times New Roman" panose="02020603050405020304" pitchFamily="18" charset="0"/>
              </a:rPr>
              <a:t>Regla </a:t>
            </a:r>
            <a:r>
              <a:rPr lang="es-ES" sz="1600" b="1" i="1" dirty="0">
                <a:solidFill>
                  <a:srgbClr val="FF0000"/>
                </a:solidFill>
                <a:latin typeface="Book Antiqua" panose="02040602050305030304" pitchFamily="18" charset="0"/>
                <a:ea typeface="Times New Roman" panose="02020603050405020304" pitchFamily="18" charset="0"/>
                <a:cs typeface="Times New Roman" panose="02020603050405020304" pitchFamily="18" charset="0"/>
              </a:rPr>
              <a:t>3: Sobre el formato</a:t>
            </a:r>
          </a:p>
          <a:p>
            <a:pPr algn="just"/>
            <a:r>
              <a:rPr lang="es-ES" sz="1400" dirty="0">
                <a:latin typeface="Times New Roman" panose="02020603050405020304" pitchFamily="18" charset="0"/>
                <a:ea typeface="Times New Roman" panose="02020603050405020304" pitchFamily="18" charset="0"/>
                <a:cs typeface="Times New Roman" panose="02020603050405020304" pitchFamily="18" charset="0"/>
              </a:rPr>
              <a:t>Somos grandes creyentes de "mantenerlo todo sencillo", aunque muchas personas dedican grandes cantidades de tiempo a formatear sus hojas de cálculo. Aunque no se den cuenta, este tiempo frecuentemente suele ser a costa de la eficiencia. La sobrecarga de formatos hacen que aumente el tamaño del libro y aunque éste parezca una verdadera obra de arte, puede parecerle horrible a otra persona. Debe considerar la posibilidad de utilizar algunos colores universales ara sus hojas de cálculo, como puedan ser el negro, el blanco y el gris</a:t>
            </a:r>
            <a:r>
              <a:rPr lang="es-ES" sz="1400" dirty="0" smtClean="0">
                <a:latin typeface="Times New Roman" panose="02020603050405020304" pitchFamily="18" charset="0"/>
                <a:ea typeface="Times New Roman" panose="02020603050405020304" pitchFamily="18" charset="0"/>
                <a:cs typeface="Times New Roman" panose="02020603050405020304" pitchFamily="18" charset="0"/>
              </a:rPr>
              <a:t>.</a:t>
            </a:r>
          </a:p>
          <a:p>
            <a:pPr algn="r"/>
            <a:r>
              <a:rPr lang="es-ES_tradnl" sz="1400" b="1" i="1" dirty="0" smtClean="0">
                <a:latin typeface="Times New Roman" panose="02020603050405020304" pitchFamily="18" charset="0"/>
                <a:ea typeface="Times New Roman" panose="02020603050405020304" pitchFamily="18" charset="0"/>
                <a:cs typeface="Times New Roman" panose="02020603050405020304" pitchFamily="18" charset="0"/>
              </a:rPr>
              <a:t>Consejo vea otros formatos profesionales de ventas…</a:t>
            </a:r>
          </a:p>
          <a:p>
            <a:pPr algn="r"/>
            <a:r>
              <a:rPr lang="es-ES_tradnl" sz="1400" b="1" i="1" dirty="0" smtClean="0">
                <a:latin typeface="Times New Roman" panose="02020603050405020304" pitchFamily="18" charset="0"/>
                <a:ea typeface="Times New Roman" panose="02020603050405020304" pitchFamily="18" charset="0"/>
                <a:cs typeface="Times New Roman" panose="02020603050405020304" pitchFamily="18" charset="0"/>
              </a:rPr>
              <a:t>Ver: </a:t>
            </a:r>
            <a:r>
              <a:rPr lang="es-ES" sz="1400" b="1" i="1" dirty="0" smtClean="0">
                <a:latin typeface="Times New Roman" panose="02020603050405020304" pitchFamily="18" charset="0"/>
                <a:ea typeface="Times New Roman" panose="02020603050405020304" pitchFamily="18" charset="0"/>
                <a:cs typeface="Times New Roman" panose="02020603050405020304" pitchFamily="18" charset="0"/>
              </a:rPr>
              <a:t>Modelos </a:t>
            </a:r>
            <a:r>
              <a:rPr lang="es-ES" sz="1400" b="1" i="1" dirty="0">
                <a:latin typeface="Times New Roman" panose="02020603050405020304" pitchFamily="18" charset="0"/>
                <a:ea typeface="Times New Roman" panose="02020603050405020304" pitchFamily="18" charset="0"/>
                <a:cs typeface="Times New Roman" panose="02020603050405020304" pitchFamily="18" charset="0"/>
              </a:rPr>
              <a:t>y ejemplos de </a:t>
            </a:r>
            <a:r>
              <a:rPr lang="es-ES" sz="1400" b="1" i="1" dirty="0" err="1">
                <a:latin typeface="Times New Roman" panose="02020603050405020304" pitchFamily="18" charset="0"/>
                <a:ea typeface="Times New Roman" panose="02020603050405020304" pitchFamily="18" charset="0"/>
                <a:cs typeface="Times New Roman" panose="02020603050405020304" pitchFamily="18" charset="0"/>
              </a:rPr>
              <a:t>Dashboard</a:t>
            </a:r>
            <a:r>
              <a:rPr lang="es-ES" sz="1400" b="1" i="1" dirty="0">
                <a:latin typeface="Times New Roman" panose="02020603050405020304" pitchFamily="18" charset="0"/>
                <a:ea typeface="Times New Roman" panose="02020603050405020304" pitchFamily="18" charset="0"/>
                <a:cs typeface="Times New Roman" panose="02020603050405020304" pitchFamily="18" charset="0"/>
              </a:rPr>
              <a:t> - CMI con Excel (I)</a:t>
            </a:r>
            <a:r>
              <a:rPr lang="es-ES_tradnl" sz="1400" b="1"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s-ES" sz="1400" b="1" i="1" dirty="0" smtClean="0">
                <a:latin typeface="Times New Roman" panose="02020603050405020304" pitchFamily="18" charset="0"/>
                <a:ea typeface="Times New Roman" panose="02020603050405020304" pitchFamily="18" charset="0"/>
                <a:cs typeface="Times New Roman" panose="02020603050405020304" pitchFamily="18" charset="0"/>
              </a:rPr>
              <a:t>y </a:t>
            </a:r>
            <a:r>
              <a:rPr lang="es-ES" sz="1400" b="1" i="1" dirty="0">
                <a:latin typeface="Times New Roman" panose="02020603050405020304" pitchFamily="18" charset="0"/>
                <a:ea typeface="Times New Roman" panose="02020603050405020304" pitchFamily="18" charset="0"/>
                <a:cs typeface="Times New Roman" panose="02020603050405020304" pitchFamily="18" charset="0"/>
              </a:rPr>
              <a:t>(</a:t>
            </a:r>
            <a:r>
              <a:rPr lang="es-ES" sz="1400" b="1" i="1" dirty="0" smtClean="0">
                <a:latin typeface="Times New Roman" panose="02020603050405020304" pitchFamily="18" charset="0"/>
                <a:ea typeface="Times New Roman" panose="02020603050405020304" pitchFamily="18" charset="0"/>
                <a:cs typeface="Times New Roman" panose="02020603050405020304" pitchFamily="18" charset="0"/>
              </a:rPr>
              <a:t>II) </a:t>
            </a:r>
            <a:r>
              <a:rPr lang="es-ES" sz="1400" b="1" i="1" dirty="0" smtClean="0">
                <a:latin typeface="Times New Roman" panose="02020603050405020304" pitchFamily="18" charset="0"/>
                <a:ea typeface="Times New Roman" panose="02020603050405020304" pitchFamily="18" charset="0"/>
                <a:cs typeface="Times New Roman" panose="02020603050405020304" pitchFamily="18" charset="0"/>
                <a:hlinkClick r:id="rId3"/>
              </a:rPr>
              <a:t>Enlace</a:t>
            </a:r>
            <a:endParaRPr lang="es-ES" sz="1400" b="1" i="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r"/>
            <a:r>
              <a:rPr lang="es-ES" sz="800" b="1" i="1" dirty="0">
                <a:latin typeface="Times New Roman" panose="02020603050405020304" pitchFamily="18" charset="0"/>
                <a:ea typeface="Times New Roman" panose="02020603050405020304" pitchFamily="18" charset="0"/>
                <a:cs typeface="Times New Roman" panose="02020603050405020304" pitchFamily="18" charset="0"/>
                <a:hlinkClick r:id="rId3"/>
              </a:rPr>
              <a:t>http://</a:t>
            </a:r>
            <a:r>
              <a:rPr lang="es-ES" sz="800" b="1" i="1" dirty="0" smtClean="0">
                <a:latin typeface="Times New Roman" panose="02020603050405020304" pitchFamily="18" charset="0"/>
                <a:ea typeface="Times New Roman" panose="02020603050405020304" pitchFamily="18" charset="0"/>
                <a:cs typeface="Times New Roman" panose="02020603050405020304" pitchFamily="18" charset="0"/>
                <a:hlinkClick r:id="rId3"/>
              </a:rPr>
              <a:t>www.jggomez.eu/K%20Informatica/3%20Excel/Hcalculo.html#parte4</a:t>
            </a:r>
            <a:r>
              <a:rPr lang="es-ES" sz="800" b="1" i="1"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s-ES" sz="800" b="1" i="1"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5" name="Rectángulo 4"/>
          <p:cNvSpPr/>
          <p:nvPr/>
        </p:nvSpPr>
        <p:spPr>
          <a:xfrm>
            <a:off x="107502" y="2996952"/>
            <a:ext cx="8862581" cy="2062103"/>
          </a:xfrm>
          <a:prstGeom prst="rect">
            <a:avLst/>
          </a:prstGeom>
        </p:spPr>
        <p:txBody>
          <a:bodyPr wrap="square">
            <a:spAutoFit/>
          </a:bodyPr>
          <a:lstStyle/>
          <a:p>
            <a:r>
              <a:rPr lang="es-ES" sz="1600" b="1" i="1" dirty="0" smtClean="0">
                <a:solidFill>
                  <a:srgbClr val="FF0000"/>
                </a:solidFill>
                <a:latin typeface="Book Antiqua" panose="02040602050305030304" pitchFamily="18" charset="0"/>
                <a:ea typeface="Times New Roman" panose="02020603050405020304" pitchFamily="18" charset="0"/>
                <a:cs typeface="Times New Roman" panose="02020603050405020304" pitchFamily="18" charset="0"/>
              </a:rPr>
              <a:t>Regla 4: </a:t>
            </a:r>
            <a:r>
              <a:rPr lang="es-ES" sz="1600" b="1" i="1" dirty="0">
                <a:solidFill>
                  <a:srgbClr val="FF0000"/>
                </a:solidFill>
                <a:latin typeface="Book Antiqua" panose="02040602050305030304" pitchFamily="18" charset="0"/>
                <a:ea typeface="Times New Roman" panose="02020603050405020304" pitchFamily="18" charset="0"/>
                <a:cs typeface="Times New Roman" panose="02020603050405020304" pitchFamily="18" charset="0"/>
              </a:rPr>
              <a:t>Sobre </a:t>
            </a:r>
            <a:r>
              <a:rPr lang="es-ES" sz="1600" b="1" i="1" dirty="0" smtClean="0">
                <a:solidFill>
                  <a:srgbClr val="FF0000"/>
                </a:solidFill>
                <a:latin typeface="Book Antiqua" panose="02040602050305030304" pitchFamily="18" charset="0"/>
                <a:ea typeface="Times New Roman" panose="02020603050405020304" pitchFamily="18" charset="0"/>
                <a:cs typeface="Times New Roman" panose="02020603050405020304" pitchFamily="18" charset="0"/>
              </a:rPr>
              <a:t>las fórmulas </a:t>
            </a:r>
            <a:endParaRPr lang="es-ES" sz="1600" b="1" i="1" dirty="0">
              <a:solidFill>
                <a:srgbClr val="FF0000"/>
              </a:solidFill>
              <a:latin typeface="Book Antiqua" panose="02040602050305030304" pitchFamily="18" charset="0"/>
              <a:ea typeface="Times New Roman" panose="02020603050405020304" pitchFamily="18" charset="0"/>
              <a:cs typeface="Times New Roman" panose="02020603050405020304" pitchFamily="18" charset="0"/>
            </a:endParaRPr>
          </a:p>
          <a:p>
            <a:pPr algn="just"/>
            <a:r>
              <a:rPr lang="es-ES" sz="1400" dirty="0">
                <a:latin typeface="Times New Roman" panose="02020603050405020304" pitchFamily="18" charset="0"/>
                <a:ea typeface="Times New Roman" panose="02020603050405020304" pitchFamily="18" charset="0"/>
                <a:cs typeface="Times New Roman" panose="02020603050405020304" pitchFamily="18" charset="0"/>
              </a:rPr>
              <a:t>Otro de los grandes errores con las fórmulas es hacer referencia a columnas enteras. Esto hace que Excel tenga que examinar en potencia miles, sino millones de celdas que de otra manera podría ignorar.</a:t>
            </a:r>
          </a:p>
          <a:p>
            <a:pPr algn="just"/>
            <a:r>
              <a:rPr lang="es-ES" sz="1400" dirty="0">
                <a:latin typeface="Times New Roman" panose="02020603050405020304" pitchFamily="18" charset="0"/>
                <a:ea typeface="Times New Roman" panose="02020603050405020304" pitchFamily="18" charset="0"/>
                <a:cs typeface="Times New Roman" panose="02020603050405020304" pitchFamily="18" charset="0"/>
              </a:rPr>
              <a:t>Por ejemplo, un caso en el que tiene una tabla con datos que se distribuyen desde la celda A1 a la celda H1000. Puede decidir que desea utilizar una o más fórmulas de referencia de Excel para extraer la información requerida </a:t>
            </a:r>
          </a:p>
          <a:p>
            <a:pPr algn="just"/>
            <a:r>
              <a:rPr lang="es-ES" sz="1400" dirty="0">
                <a:latin typeface="Times New Roman" panose="02020603050405020304" pitchFamily="18" charset="0"/>
                <a:ea typeface="Times New Roman" panose="02020603050405020304" pitchFamily="18" charset="0"/>
                <a:cs typeface="Times New Roman" panose="02020603050405020304" pitchFamily="18" charset="0"/>
              </a:rPr>
              <a:t>Dado que la tabla continuará creciendo (a medida que añadan nuevos datos), es habitual hacer referencia a toda la tabla, que incorpora todas las filas. En otras palabras, la referencia será algo parecido a A:H, o posiblemente A1 :H5536. puede utilizar esta referencia de forma que cuando se añaden nuevos datos a la tabla, serán referenciados en las fórmulas automáticamente. Esto resulta un hábito muy malo y siempre debería </a:t>
            </a:r>
            <a:r>
              <a:rPr lang="es-ES" sz="1400" dirty="0" smtClean="0">
                <a:latin typeface="Times New Roman" panose="02020603050405020304" pitchFamily="18" charset="0"/>
                <a:ea typeface="Times New Roman" panose="02020603050405020304" pitchFamily="18" charset="0"/>
                <a:cs typeface="Times New Roman" panose="02020603050405020304" pitchFamily="18" charset="0"/>
              </a:rPr>
              <a:t>evitarlo por que ralentiza el proceso de calculo.</a:t>
            </a:r>
            <a:endParaRPr lang="es-ES" sz="14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9628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cxnSp>
        <p:nvCxnSpPr>
          <p:cNvPr id="7" name="9 Conector recto"/>
          <p:cNvCxnSpPr/>
          <p:nvPr/>
        </p:nvCxnSpPr>
        <p:spPr>
          <a:xfrm>
            <a:off x="1500174" y="8501090"/>
            <a:ext cx="4232702" cy="2117"/>
          </a:xfrm>
          <a:prstGeom prst="line">
            <a:avLst/>
          </a:prstGeom>
        </p:spPr>
        <p:style>
          <a:lnRef idx="1">
            <a:schemeClr val="accent1"/>
          </a:lnRef>
          <a:fillRef idx="0">
            <a:schemeClr val="accent1"/>
          </a:fillRef>
          <a:effectRef idx="0">
            <a:schemeClr val="accent1"/>
          </a:effectRef>
          <a:fontRef idx="minor">
            <a:schemeClr val="tx1"/>
          </a:fontRef>
        </p:style>
      </p:cxnSp>
      <p:sp>
        <p:nvSpPr>
          <p:cNvPr id="3" name="2 Subtítulo"/>
          <p:cNvSpPr>
            <a:spLocks noGrp="1"/>
          </p:cNvSpPr>
          <p:nvPr>
            <p:ph type="subTitle" idx="1"/>
          </p:nvPr>
        </p:nvSpPr>
        <p:spPr>
          <a:xfrm>
            <a:off x="107504" y="116632"/>
            <a:ext cx="8856984" cy="1008112"/>
          </a:xfrm>
          <a:ln w="12700">
            <a:solidFill>
              <a:schemeClr val="tx2"/>
            </a:solidFill>
          </a:ln>
        </p:spPr>
        <p:txBody>
          <a:bodyPr rtlCol="0">
            <a:noAutofit/>
          </a:bodyPr>
          <a:lstStyle/>
          <a:p>
            <a:pPr lvl="0" algn="l" fontAlgn="auto">
              <a:spcAft>
                <a:spcPts val="0"/>
              </a:spcAft>
              <a:defRPr/>
            </a:pPr>
            <a:r>
              <a:rPr lang="es-ES" sz="1800" b="1" dirty="0"/>
              <a:t>1 Los costes ocultos en la elaboración manual de informes con las hojas de cálculo</a:t>
            </a:r>
          </a:p>
          <a:p>
            <a:pPr lvl="0" algn="just"/>
            <a:r>
              <a:rPr lang="es-ES" sz="1800" b="1" dirty="0"/>
              <a:t>2 Cuatro reglas básicas para trabajar con las hojas de cálculo eficientemente</a:t>
            </a:r>
          </a:p>
          <a:p>
            <a:pPr lvl="0" algn="just"/>
            <a:r>
              <a:rPr lang="es-ES" sz="1800" b="1" dirty="0" smtClean="0">
                <a:solidFill>
                  <a:schemeClr val="tx2">
                    <a:lumMod val="40000"/>
                    <a:lumOff val="60000"/>
                  </a:schemeClr>
                </a:solidFill>
              </a:rPr>
              <a:t>3 </a:t>
            </a:r>
            <a:r>
              <a:rPr lang="es-ES" sz="1800" b="1" dirty="0">
                <a:solidFill>
                  <a:schemeClr val="tx2">
                    <a:lumMod val="40000"/>
                    <a:lumOff val="60000"/>
                  </a:schemeClr>
                </a:solidFill>
              </a:rPr>
              <a:t>Lo mas consultado sobre las hojas de cálculo, sobre Excel</a:t>
            </a:r>
          </a:p>
        </p:txBody>
      </p:sp>
      <p:pic>
        <p:nvPicPr>
          <p:cNvPr id="4" name="Imagen 3" descr="http://excellentias.com/wp-content/uploads/2011/05/Diez-rasgos-mas-empleados-de-Excel.png"/>
          <p:cNvPicPr/>
          <p:nvPr/>
        </p:nvPicPr>
        <p:blipFill>
          <a:blip r:embed="rId3">
            <a:extLst>
              <a:ext uri="{28A0092B-C50C-407E-A947-70E740481C1C}">
                <a14:useLocalDpi xmlns:a14="http://schemas.microsoft.com/office/drawing/2010/main" val="0"/>
              </a:ext>
            </a:extLst>
          </a:blip>
          <a:srcRect/>
          <a:stretch>
            <a:fillRect/>
          </a:stretch>
        </p:blipFill>
        <p:spPr bwMode="auto">
          <a:xfrm>
            <a:off x="1331640" y="1340768"/>
            <a:ext cx="6768752" cy="5381330"/>
          </a:xfrm>
          <a:prstGeom prst="rect">
            <a:avLst/>
          </a:prstGeom>
          <a:noFill/>
          <a:ln>
            <a:noFill/>
          </a:ln>
        </p:spPr>
      </p:pic>
    </p:spTree>
    <p:extLst>
      <p:ext uri="{BB962C8B-B14F-4D97-AF65-F5344CB8AC3E}">
        <p14:creationId xmlns:p14="http://schemas.microsoft.com/office/powerpoint/2010/main" val="20077669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cxnSp>
        <p:nvCxnSpPr>
          <p:cNvPr id="7" name="9 Conector recto"/>
          <p:cNvCxnSpPr/>
          <p:nvPr/>
        </p:nvCxnSpPr>
        <p:spPr>
          <a:xfrm>
            <a:off x="1500174" y="8501090"/>
            <a:ext cx="4232702" cy="2117"/>
          </a:xfrm>
          <a:prstGeom prst="line">
            <a:avLst/>
          </a:prstGeom>
        </p:spPr>
        <p:style>
          <a:lnRef idx="1">
            <a:schemeClr val="accent1"/>
          </a:lnRef>
          <a:fillRef idx="0">
            <a:schemeClr val="accent1"/>
          </a:fillRef>
          <a:effectRef idx="0">
            <a:schemeClr val="accent1"/>
          </a:effectRef>
          <a:fontRef idx="minor">
            <a:schemeClr val="tx1"/>
          </a:fontRef>
        </p:style>
      </p:cxnSp>
      <p:sp>
        <p:nvSpPr>
          <p:cNvPr id="3" name="CuadroTexto 2"/>
          <p:cNvSpPr txBox="1"/>
          <p:nvPr/>
        </p:nvSpPr>
        <p:spPr>
          <a:xfrm>
            <a:off x="251584" y="836712"/>
            <a:ext cx="8496880" cy="2677656"/>
          </a:xfrm>
          <a:prstGeom prst="rect">
            <a:avLst/>
          </a:prstGeom>
          <a:noFill/>
        </p:spPr>
        <p:txBody>
          <a:bodyPr wrap="square" rtlCol="0">
            <a:spAutoFit/>
          </a:bodyPr>
          <a:lstStyle/>
          <a:p>
            <a:r>
              <a:rPr lang="es-ES" b="1" dirty="0"/>
              <a:t>Se recomienda la lectura del siguiente artículo …</a:t>
            </a:r>
            <a:endParaRPr lang="es-ES" dirty="0"/>
          </a:p>
          <a:p>
            <a:r>
              <a:rPr lang="es-ES" sz="2000" i="1" dirty="0"/>
              <a:t>Según la revista </a:t>
            </a:r>
            <a:r>
              <a:rPr lang="es-ES" sz="2000" i="1" dirty="0" err="1"/>
              <a:t>Genome</a:t>
            </a:r>
            <a:r>
              <a:rPr lang="es-ES" sz="2000" i="1" dirty="0"/>
              <a:t> </a:t>
            </a:r>
            <a:r>
              <a:rPr lang="es-ES" sz="2000" i="1" dirty="0" err="1"/>
              <a:t>Biology</a:t>
            </a:r>
            <a:r>
              <a:rPr lang="es-ES" sz="2000" i="1" dirty="0"/>
              <a:t> un número muy alto de los trabajos científicos en genética contienen errores en Excel por su incorrecta utilización</a:t>
            </a:r>
            <a:endParaRPr lang="es-ES" sz="2000" dirty="0"/>
          </a:p>
          <a:p>
            <a:r>
              <a:rPr lang="es-ES" i="1" dirty="0"/>
              <a:t>´´´´´´´´  Ya sabes, después de realizar el trabajo revísalo.</a:t>
            </a:r>
            <a:endParaRPr lang="es-ES" dirty="0"/>
          </a:p>
          <a:p>
            <a:pPr marL="285750" lvl="0" indent="-285750">
              <a:buFont typeface="Arial" panose="020B0604020202020204" pitchFamily="34" charset="0"/>
              <a:buChar char="•"/>
            </a:pPr>
            <a:r>
              <a:rPr lang="es-ES" i="1" dirty="0"/>
              <a:t>El 88% de las hojas de cálculo contienen errores.</a:t>
            </a:r>
            <a:endParaRPr lang="es-ES" dirty="0"/>
          </a:p>
          <a:p>
            <a:pPr marL="285750" lvl="0" indent="-285750">
              <a:buFont typeface="Arial" panose="020B0604020202020204" pitchFamily="34" charset="0"/>
              <a:buChar char="•"/>
            </a:pPr>
            <a:r>
              <a:rPr lang="es-ES" i="1" dirty="0"/>
              <a:t>Errores al escribir datos técnicos y científicos–</a:t>
            </a:r>
            <a:endParaRPr lang="es-ES" dirty="0"/>
          </a:p>
          <a:p>
            <a:r>
              <a:rPr lang="es-ES" u="sng" dirty="0">
                <a:hlinkClick r:id="rId3"/>
              </a:rPr>
              <a:t>Publicada el </a:t>
            </a:r>
            <a:r>
              <a:rPr lang="es-ES" i="1" u="sng" dirty="0">
                <a:hlinkClick r:id="rId3"/>
              </a:rPr>
              <a:t>02/09/2016</a:t>
            </a:r>
            <a:r>
              <a:rPr lang="en-US" dirty="0"/>
              <a:t> </a:t>
            </a:r>
            <a:r>
              <a:rPr lang="en-US" i="1" dirty="0"/>
              <a:t> </a:t>
            </a:r>
            <a:endParaRPr lang="es-ES" dirty="0"/>
          </a:p>
          <a:p>
            <a:r>
              <a:rPr lang="en-US" dirty="0"/>
              <a:t>Original: </a:t>
            </a:r>
            <a:r>
              <a:rPr lang="en-US" b="1" i="1" u="sng" dirty="0">
                <a:hlinkClick r:id="rId4"/>
              </a:rPr>
              <a:t>An alarming number of scientific papers contain Excel </a:t>
            </a:r>
            <a:r>
              <a:rPr lang="en-US" b="1" i="1" u="sng" dirty="0" smtClean="0">
                <a:hlinkClick r:id="rId4"/>
              </a:rPr>
              <a:t>errors</a:t>
            </a:r>
            <a:endParaRPr lang="es-ES" dirty="0"/>
          </a:p>
        </p:txBody>
      </p:sp>
    </p:spTree>
    <p:extLst>
      <p:ext uri="{BB962C8B-B14F-4D97-AF65-F5344CB8AC3E}">
        <p14:creationId xmlns:p14="http://schemas.microsoft.com/office/powerpoint/2010/main" val="293510624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957</Words>
  <Application>Microsoft Office PowerPoint</Application>
  <PresentationFormat>Presentación en pantalla (4:3)</PresentationFormat>
  <Paragraphs>71</Paragraphs>
  <Slides>7</Slides>
  <Notes>2</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Book Antiqua</vt:lpstr>
      <vt:lpstr>Calibri</vt:lpstr>
      <vt:lpstr>Cambria</vt:lpstr>
      <vt:lpstr>Symbol</vt:lpstr>
      <vt:lpstr>Times New Roman</vt:lpstr>
      <vt:lpstr>1_Tema de Office</vt:lpstr>
      <vt:lpstr>Tema: Generalidades Consideraciones básicas relacionadas con el uso de las hojas de cálculo</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ull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 Introducción a las BDR. Generalidades del Access</dc:title>
  <dc:creator>jggomez</dc:creator>
  <cp:lastModifiedBy>Jose Ignacio González Gómez</cp:lastModifiedBy>
  <cp:revision>116</cp:revision>
  <dcterms:created xsi:type="dcterms:W3CDTF">2008-02-26T09:03:54Z</dcterms:created>
  <dcterms:modified xsi:type="dcterms:W3CDTF">2016-09-03T16:07:25Z</dcterms:modified>
</cp:coreProperties>
</file>